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Lexend Medium"/>
      <p:regular r:id="rId24"/>
      <p:bold r:id="rId25"/>
    </p:embeddedFont>
    <p:embeddedFont>
      <p:font typeface="Lexend"/>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LexendMedium-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exend-regular.fntdata"/><Relationship Id="rId25" Type="http://schemas.openxmlformats.org/officeDocument/2006/relationships/font" Target="fonts/LexendMedium-bold.fntdata"/><Relationship Id="rId27" Type="http://schemas.openxmlformats.org/officeDocument/2006/relationships/font" Target="fonts/Lexen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jpg>
</file>

<file path=ppt/media/image13.png>
</file>

<file path=ppt/media/image14.jpg>
</file>

<file path=ppt/media/image15.jpg>
</file>

<file path=ppt/media/image16.jpg>
</file>

<file path=ppt/media/image17.jpg>
</file>

<file path=ppt/media/image18.jpg>
</file>

<file path=ppt/media/image19.jpg>
</file>

<file path=ppt/media/image20.jpg>
</file>

<file path=ppt/media/image21.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16bdabc740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16bdabc740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16bdabc740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16bdabc740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16bdabc740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316bdabc740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16c95b78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16c95b78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e391a367f7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g2e391a367f7_0_5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16c95b7854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16c95b785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16c95b7854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316c95b785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e4890c1d58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e4890c1d58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18570e04c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18570e04c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18570e04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18570e04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e391a367f7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g2e391a367f7_0_9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27d9257e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g327d9257e4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16c95b785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16c95b785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166a8cba0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166a8cba0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16bdabc74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g316bdabc740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16bdabc74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16bdabc74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16bdabc740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316bdabc740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750"/>
              </a:spcBef>
              <a:spcAft>
                <a:spcPts val="0"/>
              </a:spcAft>
              <a:buClr>
                <a:schemeClr val="dk1"/>
              </a:buClr>
              <a:buSzPts val="1800"/>
              <a:buChar char="●"/>
              <a:defRPr/>
            </a:lvl1pPr>
            <a:lvl2pPr indent="-342900" lvl="1" marL="914400" rtl="0" algn="l">
              <a:lnSpc>
                <a:spcPct val="90000"/>
              </a:lnSpc>
              <a:spcBef>
                <a:spcPts val="1200"/>
              </a:spcBef>
              <a:spcAft>
                <a:spcPts val="0"/>
              </a:spcAft>
              <a:buClr>
                <a:schemeClr val="dk1"/>
              </a:buClr>
              <a:buSzPts val="1800"/>
              <a:buChar char="○"/>
              <a:defRPr/>
            </a:lvl2pPr>
            <a:lvl3pPr indent="-342900" lvl="2" marL="1371600" rtl="0" algn="l">
              <a:lnSpc>
                <a:spcPct val="90000"/>
              </a:lnSpc>
              <a:spcBef>
                <a:spcPts val="1200"/>
              </a:spcBef>
              <a:spcAft>
                <a:spcPts val="0"/>
              </a:spcAft>
              <a:buClr>
                <a:schemeClr val="dk1"/>
              </a:buClr>
              <a:buSzPts val="1800"/>
              <a:buChar char="■"/>
              <a:defRPr/>
            </a:lvl3pPr>
            <a:lvl4pPr indent="-342900" lvl="3" marL="1828800" rtl="0" algn="l">
              <a:lnSpc>
                <a:spcPct val="90000"/>
              </a:lnSpc>
              <a:spcBef>
                <a:spcPts val="1200"/>
              </a:spcBef>
              <a:spcAft>
                <a:spcPts val="0"/>
              </a:spcAft>
              <a:buClr>
                <a:schemeClr val="dk1"/>
              </a:buClr>
              <a:buSzPts val="1800"/>
              <a:buChar char="●"/>
              <a:defRPr/>
            </a:lvl4pPr>
            <a:lvl5pPr indent="-342900" lvl="4" marL="2286000" rtl="0" algn="l">
              <a:lnSpc>
                <a:spcPct val="90000"/>
              </a:lnSpc>
              <a:spcBef>
                <a:spcPts val="1200"/>
              </a:spcBef>
              <a:spcAft>
                <a:spcPts val="0"/>
              </a:spcAft>
              <a:buClr>
                <a:schemeClr val="dk1"/>
              </a:buClr>
              <a:buSzPts val="1800"/>
              <a:buChar char="○"/>
              <a:defRPr/>
            </a:lvl5pPr>
            <a:lvl6pPr indent="-342900" lvl="5" marL="2743200" rtl="0" algn="l">
              <a:lnSpc>
                <a:spcPct val="90000"/>
              </a:lnSpc>
              <a:spcBef>
                <a:spcPts val="1200"/>
              </a:spcBef>
              <a:spcAft>
                <a:spcPts val="0"/>
              </a:spcAft>
              <a:buClr>
                <a:schemeClr val="dk1"/>
              </a:buClr>
              <a:buSzPts val="1800"/>
              <a:buChar char="■"/>
              <a:defRPr/>
            </a:lvl6pPr>
            <a:lvl7pPr indent="-342900" lvl="6" marL="3200400" rtl="0" algn="l">
              <a:lnSpc>
                <a:spcPct val="90000"/>
              </a:lnSpc>
              <a:spcBef>
                <a:spcPts val="1200"/>
              </a:spcBef>
              <a:spcAft>
                <a:spcPts val="0"/>
              </a:spcAft>
              <a:buClr>
                <a:schemeClr val="dk1"/>
              </a:buClr>
              <a:buSzPts val="1800"/>
              <a:buChar char="●"/>
              <a:defRPr/>
            </a:lvl7pPr>
            <a:lvl8pPr indent="-342900" lvl="7" marL="3657600" rtl="0" algn="l">
              <a:lnSpc>
                <a:spcPct val="90000"/>
              </a:lnSpc>
              <a:spcBef>
                <a:spcPts val="1200"/>
              </a:spcBef>
              <a:spcAft>
                <a:spcPts val="0"/>
              </a:spcAft>
              <a:buClr>
                <a:schemeClr val="dk1"/>
              </a:buClr>
              <a:buSzPts val="1800"/>
              <a:buChar char="○"/>
              <a:defRPr/>
            </a:lvl8pPr>
            <a:lvl9pPr indent="-342900" lvl="8" marL="4114800" rtl="0" algn="l">
              <a:lnSpc>
                <a:spcPct val="90000"/>
              </a:lnSpc>
              <a:spcBef>
                <a:spcPts val="1200"/>
              </a:spcBef>
              <a:spcAft>
                <a:spcPts val="1200"/>
              </a:spcAft>
              <a:buClr>
                <a:schemeClr val="dk1"/>
              </a:buClr>
              <a:buSzPts val="1800"/>
              <a:buChar char="■"/>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4" name="Google Shape;54;p13"/>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p13"/>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jp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11.png"/><Relationship Id="rId5" Type="http://schemas.openxmlformats.org/officeDocument/2006/relationships/image" Target="../media/image19.jpg"/><Relationship Id="rId6"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0.jp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hyperlink" Target="http://www.youtube.com/watch?v=blyrSxz0mkg" TargetMode="External"/><Relationship Id="rId5" Type="http://schemas.openxmlformats.org/officeDocument/2006/relationships/image" Target="../media/image1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1" Type="http://schemas.openxmlformats.org/officeDocument/2006/relationships/hyperlink" Target="https://survey.alchemer.eu/s3/90714379/2025-26-In2research-volunteer-expression-of-interest-form" TargetMode="External"/><Relationship Id="rId10" Type="http://schemas.openxmlformats.org/officeDocument/2006/relationships/hyperlink" Target="https://in2scienceuk.org/volunteers-in2stem/host-apply/" TargetMode="External"/><Relationship Id="rId13" Type="http://schemas.openxmlformats.org/officeDocument/2006/relationships/image" Target="../media/image6.png"/><Relationship Id="rId12" Type="http://schemas.openxmlformats.org/officeDocument/2006/relationships/hyperlink" Target="https://in2scienceuk.org/in2careers-volunteers/" TargetMode="External"/><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hyperlink" Target="https://in2scienceuk.org/our-programmes/in2stem/" TargetMode="External"/><Relationship Id="rId4" Type="http://schemas.openxmlformats.org/officeDocument/2006/relationships/hyperlink" Target="https://in2scienceuk.org/our-programmes/in2research/" TargetMode="External"/><Relationship Id="rId9" Type="http://schemas.openxmlformats.org/officeDocument/2006/relationships/hyperlink" Target="https://in2scienceuk.org/volunteers-in2stem/programme-information/" TargetMode="External"/><Relationship Id="rId5" Type="http://schemas.openxmlformats.org/officeDocument/2006/relationships/hyperlink" Target="https://in2scienceuk.org/our-programmes/in2careers/" TargetMode="External"/><Relationship Id="rId6" Type="http://schemas.openxmlformats.org/officeDocument/2006/relationships/hyperlink" Target="https://in2scienceuk.org/impact/" TargetMode="External"/><Relationship Id="rId7" Type="http://schemas.openxmlformats.org/officeDocument/2006/relationships/hyperlink" Target="https://in2scienceuk.org/volunteer/" TargetMode="External"/><Relationship Id="rId8" Type="http://schemas.openxmlformats.org/officeDocument/2006/relationships/hyperlink" Target="https://in2scienceuk.org/volunteers-in2ste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5.jp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6.jp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21.png"/><Relationship Id="rId4" Type="http://schemas.openxmlformats.org/officeDocument/2006/relationships/image" Target="../media/image9.png"/><Relationship Id="rId5" Type="http://schemas.openxmlformats.org/officeDocument/2006/relationships/image" Target="../media/image4.png"/><Relationship Id="rId6"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1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D03F"/>
        </a:solidFill>
      </p:bgPr>
    </p:bg>
    <p:spTree>
      <p:nvGrpSpPr>
        <p:cNvPr id="59" name="Shape 59"/>
        <p:cNvGrpSpPr/>
        <p:nvPr/>
      </p:nvGrpSpPr>
      <p:grpSpPr>
        <a:xfrm>
          <a:off x="0" y="0"/>
          <a:ext cx="0" cy="0"/>
          <a:chOff x="0" y="0"/>
          <a:chExt cx="0" cy="0"/>
        </a:xfrm>
      </p:grpSpPr>
      <p:pic>
        <p:nvPicPr>
          <p:cNvPr id="60" name="Google Shape;60;p14"/>
          <p:cNvPicPr preferRelativeResize="0"/>
          <p:nvPr/>
        </p:nvPicPr>
        <p:blipFill rotWithShape="1">
          <a:blip r:embed="rId3">
            <a:alphaModFix/>
          </a:blip>
          <a:srcRect b="0" l="19281" r="26934" t="0"/>
          <a:stretch/>
        </p:blipFill>
        <p:spPr>
          <a:xfrm>
            <a:off x="4864950" y="0"/>
            <a:ext cx="4279050" cy="5143498"/>
          </a:xfrm>
          <a:prstGeom prst="rect">
            <a:avLst/>
          </a:prstGeom>
          <a:noFill/>
          <a:ln>
            <a:noFill/>
          </a:ln>
        </p:spPr>
      </p:pic>
      <p:sp>
        <p:nvSpPr>
          <p:cNvPr id="61" name="Google Shape;61;p14"/>
          <p:cNvSpPr/>
          <p:nvPr/>
        </p:nvSpPr>
        <p:spPr>
          <a:xfrm>
            <a:off x="184950" y="310975"/>
            <a:ext cx="8774100" cy="4530000"/>
          </a:xfrm>
          <a:prstGeom prst="rect">
            <a:avLst/>
          </a:prstGeom>
          <a:no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2" name="Google Shape;62;p14"/>
          <p:cNvPicPr preferRelativeResize="0"/>
          <p:nvPr/>
        </p:nvPicPr>
        <p:blipFill rotWithShape="1">
          <a:blip r:embed="rId4">
            <a:alphaModFix/>
          </a:blip>
          <a:srcRect b="0" l="0" r="0" t="0"/>
          <a:stretch/>
        </p:blipFill>
        <p:spPr>
          <a:xfrm>
            <a:off x="469927" y="1721252"/>
            <a:ext cx="4279051" cy="1169300"/>
          </a:xfrm>
          <a:prstGeom prst="rect">
            <a:avLst/>
          </a:prstGeom>
          <a:noFill/>
          <a:ln>
            <a:noFill/>
          </a:ln>
        </p:spPr>
      </p:pic>
      <p:sp>
        <p:nvSpPr>
          <p:cNvPr id="63" name="Google Shape;63;p14"/>
          <p:cNvSpPr txBox="1"/>
          <p:nvPr/>
        </p:nvSpPr>
        <p:spPr>
          <a:xfrm>
            <a:off x="377450" y="4193775"/>
            <a:ext cx="4076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1"/>
                </a:solidFill>
                <a:latin typeface="Lexend"/>
                <a:ea typeface="Lexend"/>
                <a:cs typeface="Lexend"/>
                <a:sym typeface="Lexend"/>
              </a:rPr>
              <a:t>Dora Kitching - Development Assistant</a:t>
            </a:r>
            <a:endParaRPr sz="1200">
              <a:solidFill>
                <a:schemeClr val="dk1"/>
              </a:solidFill>
              <a:latin typeface="Lexend"/>
              <a:ea typeface="Lexend"/>
              <a:cs typeface="Lexend"/>
              <a:sym typeface="Lexend"/>
            </a:endParaRPr>
          </a:p>
          <a:p>
            <a:pPr indent="0" lvl="0" marL="0" rtl="0" algn="l">
              <a:spcBef>
                <a:spcPts val="0"/>
              </a:spcBef>
              <a:spcAft>
                <a:spcPts val="0"/>
              </a:spcAft>
              <a:buNone/>
            </a:pPr>
            <a:r>
              <a:rPr lang="en-GB" sz="1200">
                <a:solidFill>
                  <a:schemeClr val="lt1"/>
                </a:solidFill>
                <a:latin typeface="Lexend"/>
                <a:ea typeface="Lexend"/>
                <a:cs typeface="Lexend"/>
                <a:sym typeface="Lexend"/>
              </a:rPr>
              <a:t>d.kitching@in2scienceuk.org</a:t>
            </a:r>
            <a:endParaRPr sz="1200">
              <a:solidFill>
                <a:schemeClr val="lt1"/>
              </a:solidFill>
              <a:latin typeface="Lexend"/>
              <a:ea typeface="Lexend"/>
              <a:cs typeface="Lexend"/>
              <a:sym typeface="Lexend"/>
            </a:endParaRPr>
          </a:p>
          <a:p>
            <a:pPr indent="0" lvl="0" marL="0" rtl="0" algn="l">
              <a:spcBef>
                <a:spcPts val="0"/>
              </a:spcBef>
              <a:spcAft>
                <a:spcPts val="0"/>
              </a:spcAft>
              <a:buNone/>
            </a:pPr>
            <a:r>
              <a:t/>
            </a:r>
            <a:endParaRPr>
              <a:solidFill>
                <a:schemeClr val="dk1"/>
              </a:solidFill>
              <a:latin typeface="Lexend Medium"/>
              <a:ea typeface="Lexend Medium"/>
              <a:cs typeface="Lexend Medium"/>
              <a:sym typeface="Lexend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3"/>
          <p:cNvSpPr/>
          <p:nvPr/>
        </p:nvSpPr>
        <p:spPr>
          <a:xfrm>
            <a:off x="241178" y="22725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id="151" name="Google Shape;151;p23"/>
          <p:cNvPicPr preferRelativeResize="0"/>
          <p:nvPr/>
        </p:nvPicPr>
        <p:blipFill rotWithShape="1">
          <a:blip r:embed="rId3">
            <a:alphaModFix/>
          </a:blip>
          <a:srcRect b="0" l="0" r="0" t="0"/>
          <a:stretch/>
        </p:blipFill>
        <p:spPr>
          <a:xfrm>
            <a:off x="7752956" y="4726423"/>
            <a:ext cx="1221546" cy="333775"/>
          </a:xfrm>
          <a:prstGeom prst="rect">
            <a:avLst/>
          </a:prstGeom>
          <a:noFill/>
          <a:ln>
            <a:noFill/>
          </a:ln>
        </p:spPr>
      </p:pic>
      <p:sp>
        <p:nvSpPr>
          <p:cNvPr id="152" name="Google Shape;152;p23"/>
          <p:cNvSpPr txBox="1"/>
          <p:nvPr/>
        </p:nvSpPr>
        <p:spPr>
          <a:xfrm>
            <a:off x="605550" y="1485000"/>
            <a:ext cx="7922700" cy="3170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500">
                <a:solidFill>
                  <a:schemeClr val="dk1"/>
                </a:solidFill>
                <a:latin typeface="Lexend"/>
                <a:ea typeface="Lexend"/>
                <a:cs typeface="Lexend"/>
                <a:sym typeface="Lexend"/>
              </a:rPr>
              <a:t>Currently, there are no open volunteer opportunities for our 2024/25 In2research programme. However, if you are interested in getting involved in future years, you can express your </a:t>
            </a:r>
            <a:r>
              <a:rPr lang="en-GB" sz="1500">
                <a:solidFill>
                  <a:schemeClr val="dk1"/>
                </a:solidFill>
                <a:latin typeface="Lexend"/>
                <a:ea typeface="Lexend"/>
                <a:cs typeface="Lexend"/>
                <a:sym typeface="Lexend"/>
              </a:rPr>
              <a:t>interest</a:t>
            </a:r>
            <a:r>
              <a:rPr lang="en-GB" sz="1500">
                <a:solidFill>
                  <a:schemeClr val="dk1"/>
                </a:solidFill>
                <a:latin typeface="Lexend"/>
                <a:ea typeface="Lexend"/>
                <a:cs typeface="Lexend"/>
                <a:sym typeface="Lexend"/>
              </a:rPr>
              <a:t> on our website now to:</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b="1" lang="en-GB" sz="1500">
                <a:solidFill>
                  <a:schemeClr val="dk1"/>
                </a:solidFill>
                <a:latin typeface="Lexend"/>
                <a:ea typeface="Lexend"/>
                <a:cs typeface="Lexend"/>
                <a:sym typeface="Lexend"/>
              </a:rPr>
              <a:t>Host a research placement: </a:t>
            </a:r>
            <a:r>
              <a:rPr lang="en-GB" sz="1500">
                <a:solidFill>
                  <a:schemeClr val="dk1"/>
                </a:solidFill>
                <a:latin typeface="Lexend"/>
                <a:ea typeface="Lexend"/>
                <a:cs typeface="Lexend"/>
                <a:sym typeface="Lexend"/>
              </a:rPr>
              <a:t>If you are located in Glasgow, register your interest now to be a host in 2025/26!</a:t>
            </a:r>
            <a:endParaRPr sz="1500">
              <a:solidFill>
                <a:schemeClr val="dk1"/>
              </a:solidFill>
              <a:latin typeface="Lexend"/>
              <a:ea typeface="Lexend"/>
              <a:cs typeface="Lexend"/>
              <a:sym typeface="Lexend"/>
            </a:endParaRPr>
          </a:p>
          <a:p>
            <a:pPr indent="0" lvl="0" marL="457200" rtl="0" algn="l">
              <a:spcBef>
                <a:spcPts val="0"/>
              </a:spcBef>
              <a:spcAft>
                <a:spcPts val="0"/>
              </a:spcAft>
              <a:buNone/>
            </a:pPr>
            <a:r>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b="1" lang="en-GB" sz="1500">
                <a:solidFill>
                  <a:schemeClr val="dk1"/>
                </a:solidFill>
                <a:latin typeface="Lexend"/>
                <a:ea typeface="Lexend"/>
                <a:cs typeface="Lexend"/>
                <a:sym typeface="Lexend"/>
              </a:rPr>
              <a:t>Mentor: </a:t>
            </a:r>
            <a:r>
              <a:rPr lang="en-GB" sz="1500">
                <a:solidFill>
                  <a:schemeClr val="dk1"/>
                </a:solidFill>
                <a:latin typeface="Lexend"/>
                <a:ea typeface="Lexend"/>
                <a:cs typeface="Lexend"/>
                <a:sym typeface="Lexend"/>
              </a:rPr>
              <a:t>Hold four one-hour online mentoring sessions with one or two mentees. Provide subject-specific guidance and insight into your experience of working in research</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a:p>
            <a:pPr indent="0" lvl="0" marL="0" rtl="0" algn="l">
              <a:spcBef>
                <a:spcPts val="0"/>
              </a:spcBef>
              <a:spcAft>
                <a:spcPts val="0"/>
              </a:spcAft>
              <a:buNone/>
            </a:pPr>
            <a:r>
              <a:rPr lang="en-GB" sz="1500">
                <a:solidFill>
                  <a:schemeClr val="dk1"/>
                </a:solidFill>
                <a:latin typeface="Lexend"/>
                <a:ea typeface="Lexend"/>
                <a:cs typeface="Lexend"/>
                <a:sym typeface="Lexend"/>
              </a:rPr>
              <a:t>You can also h</a:t>
            </a:r>
            <a:r>
              <a:rPr lang="en-GB" sz="1500">
                <a:solidFill>
                  <a:schemeClr val="dk1"/>
                </a:solidFill>
                <a:latin typeface="Lexend"/>
                <a:ea typeface="Lexend"/>
                <a:cs typeface="Lexend"/>
                <a:sym typeface="Lexend"/>
              </a:rPr>
              <a:t>elp</a:t>
            </a:r>
            <a:r>
              <a:rPr b="1" lang="en-GB" sz="1500">
                <a:solidFill>
                  <a:schemeClr val="dk1"/>
                </a:solidFill>
                <a:latin typeface="Lexend"/>
                <a:ea typeface="Lexend"/>
                <a:cs typeface="Lexend"/>
                <a:sym typeface="Lexend"/>
              </a:rPr>
              <a:t> fund In2research </a:t>
            </a:r>
            <a:r>
              <a:rPr lang="en-GB" sz="1500">
                <a:solidFill>
                  <a:schemeClr val="dk1"/>
                </a:solidFill>
                <a:latin typeface="Lexend"/>
                <a:ea typeface="Lexend"/>
                <a:cs typeface="Lexend"/>
                <a:sym typeface="Lexend"/>
              </a:rPr>
              <a:t>by d</a:t>
            </a:r>
            <a:r>
              <a:rPr lang="en-GB" sz="1500">
                <a:solidFill>
                  <a:schemeClr val="dk1"/>
                </a:solidFill>
                <a:latin typeface="Lexend"/>
                <a:ea typeface="Lexend"/>
                <a:cs typeface="Lexend"/>
                <a:sym typeface="Lexend"/>
              </a:rPr>
              <a:t>onating today or sponsoring participants!</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300">
              <a:solidFill>
                <a:schemeClr val="dk1"/>
              </a:solidFill>
              <a:latin typeface="Lexend"/>
              <a:ea typeface="Lexend"/>
              <a:cs typeface="Lexend"/>
              <a:sym typeface="Lexend"/>
            </a:endParaRPr>
          </a:p>
          <a:p>
            <a:pPr indent="0" lvl="0" marL="0" rtl="0" algn="l">
              <a:spcBef>
                <a:spcPts val="0"/>
              </a:spcBef>
              <a:spcAft>
                <a:spcPts val="0"/>
              </a:spcAft>
              <a:buNone/>
            </a:pPr>
            <a:r>
              <a:t/>
            </a:r>
            <a:endParaRPr sz="1300">
              <a:solidFill>
                <a:schemeClr val="lt1"/>
              </a:solidFill>
              <a:latin typeface="Lexend"/>
              <a:ea typeface="Lexend"/>
              <a:cs typeface="Lexend"/>
              <a:sym typeface="Lexend"/>
            </a:endParaRPr>
          </a:p>
        </p:txBody>
      </p:sp>
      <p:sp>
        <p:nvSpPr>
          <p:cNvPr id="153" name="Google Shape;153;p23"/>
          <p:cNvSpPr txBox="1"/>
          <p:nvPr/>
        </p:nvSpPr>
        <p:spPr>
          <a:xfrm>
            <a:off x="526800" y="436975"/>
            <a:ext cx="83730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400">
                <a:solidFill>
                  <a:schemeClr val="dk1"/>
                </a:solidFill>
                <a:latin typeface="Lexend"/>
                <a:ea typeface="Lexend"/>
                <a:cs typeface="Lexend"/>
                <a:sym typeface="Lexend"/>
              </a:rPr>
              <a:t>How can you support                   ?</a:t>
            </a:r>
            <a:endParaRPr b="1" sz="3400">
              <a:solidFill>
                <a:schemeClr val="dk1"/>
              </a:solidFill>
              <a:latin typeface="Lexend"/>
              <a:ea typeface="Lexend"/>
              <a:cs typeface="Lexend"/>
              <a:sym typeface="Lexend"/>
            </a:endParaRPr>
          </a:p>
        </p:txBody>
      </p:sp>
      <p:pic>
        <p:nvPicPr>
          <p:cNvPr id="154" name="Google Shape;154;p23"/>
          <p:cNvPicPr preferRelativeResize="0"/>
          <p:nvPr/>
        </p:nvPicPr>
        <p:blipFill>
          <a:blip r:embed="rId4">
            <a:alphaModFix/>
          </a:blip>
          <a:stretch>
            <a:fillRect/>
          </a:stretch>
        </p:blipFill>
        <p:spPr>
          <a:xfrm>
            <a:off x="5387475" y="435950"/>
            <a:ext cx="2488551" cy="642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4"/>
          <p:cNvSpPr/>
          <p:nvPr/>
        </p:nvSpPr>
        <p:spPr>
          <a:xfrm>
            <a:off x="242703" y="22725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60" name="Google Shape;160;p24"/>
          <p:cNvSpPr txBox="1"/>
          <p:nvPr/>
        </p:nvSpPr>
        <p:spPr>
          <a:xfrm>
            <a:off x="3905950" y="1270150"/>
            <a:ext cx="4849500" cy="11544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500">
                <a:solidFill>
                  <a:schemeClr val="dk1"/>
                </a:solidFill>
                <a:latin typeface="Lexend"/>
                <a:ea typeface="Lexend"/>
                <a:cs typeface="Lexend"/>
                <a:sym typeface="Lexend"/>
              </a:rPr>
              <a:t>In2careers is our new digital platform where In2scienceUK alumni can connect and benefit from </a:t>
            </a:r>
            <a:r>
              <a:rPr b="1" lang="en-GB" sz="1500">
                <a:solidFill>
                  <a:schemeClr val="dk1"/>
                </a:solidFill>
                <a:latin typeface="Lexend"/>
                <a:ea typeface="Lexend"/>
                <a:cs typeface="Lexend"/>
                <a:sym typeface="Lexend"/>
              </a:rPr>
              <a:t>ongoing career-development support </a:t>
            </a:r>
            <a:r>
              <a:rPr lang="en-GB" sz="1500">
                <a:solidFill>
                  <a:schemeClr val="dk1"/>
                </a:solidFill>
                <a:latin typeface="Lexend"/>
                <a:ea typeface="Lexend"/>
                <a:cs typeface="Lexend"/>
                <a:sym typeface="Lexend"/>
              </a:rPr>
              <a:t>that extends beyond the timeline of our programmes. </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lt1"/>
              </a:solidFill>
              <a:latin typeface="Lexend"/>
              <a:ea typeface="Lexend"/>
              <a:cs typeface="Lexend"/>
              <a:sym typeface="Lexend"/>
            </a:endParaRPr>
          </a:p>
        </p:txBody>
      </p:sp>
      <p:sp>
        <p:nvSpPr>
          <p:cNvPr id="161" name="Google Shape;161;p24"/>
          <p:cNvSpPr txBox="1"/>
          <p:nvPr/>
        </p:nvSpPr>
        <p:spPr>
          <a:xfrm>
            <a:off x="3905900" y="2388775"/>
            <a:ext cx="4710900" cy="2308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500">
                <a:solidFill>
                  <a:schemeClr val="dk1"/>
                </a:solidFill>
                <a:latin typeface="Lexend"/>
                <a:ea typeface="Lexend"/>
                <a:cs typeface="Lexend"/>
                <a:sym typeface="Lexend"/>
              </a:rPr>
              <a:t>Our 2,200+ users benefit from:</a:t>
            </a:r>
            <a:r>
              <a:rPr lang="en-GB" sz="1500">
                <a:solidFill>
                  <a:schemeClr val="dk1"/>
                </a:solidFill>
                <a:latin typeface="Lexend"/>
                <a:ea typeface="Lexend"/>
                <a:cs typeface="Lexend"/>
                <a:sym typeface="Lexend"/>
              </a:rPr>
              <a:t>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W</a:t>
            </a:r>
            <a:r>
              <a:rPr lang="en-GB" sz="1500">
                <a:solidFill>
                  <a:schemeClr val="dk1"/>
                </a:solidFill>
                <a:latin typeface="Lexend"/>
                <a:ea typeface="Lexend"/>
                <a:cs typeface="Lexend"/>
                <a:sym typeface="Lexend"/>
              </a:rPr>
              <a:t>orkshops delivered by STEM experts</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Exclusive access to event tickets</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Peer and industry mentoring</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Networking opportunities</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Site visits</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Careers panel sessions</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Job and apprenticeship opportunities</a:t>
            </a:r>
            <a:endParaRPr sz="1500">
              <a:solidFill>
                <a:schemeClr val="dk1"/>
              </a:solidFill>
              <a:latin typeface="Lexend"/>
              <a:ea typeface="Lexend"/>
              <a:cs typeface="Lexend"/>
              <a:sym typeface="Lexend"/>
            </a:endParaRPr>
          </a:p>
          <a:p>
            <a:pPr indent="0" lvl="0" marL="457200" rtl="0" algn="l">
              <a:spcBef>
                <a:spcPts val="0"/>
              </a:spcBef>
              <a:spcAft>
                <a:spcPts val="0"/>
              </a:spcAft>
              <a:buNone/>
            </a:pPr>
            <a:r>
              <a:t/>
            </a:r>
            <a:endParaRPr sz="1500">
              <a:solidFill>
                <a:schemeClr val="dk1"/>
              </a:solidFill>
              <a:latin typeface="Lexend"/>
              <a:ea typeface="Lexend"/>
              <a:cs typeface="Lexend"/>
              <a:sym typeface="Lexend"/>
            </a:endParaRPr>
          </a:p>
          <a:p>
            <a:pPr indent="0" lvl="0" marL="457200" rtl="0" algn="l">
              <a:spcBef>
                <a:spcPts val="0"/>
              </a:spcBef>
              <a:spcAft>
                <a:spcPts val="0"/>
              </a:spcAft>
              <a:buNone/>
            </a:pPr>
            <a:r>
              <a:rPr lang="en-GB" sz="1500">
                <a:solidFill>
                  <a:schemeClr val="dk1"/>
                </a:solidFill>
                <a:latin typeface="Lexend"/>
                <a:ea typeface="Lexend"/>
                <a:cs typeface="Lexend"/>
                <a:sym typeface="Lexend"/>
              </a:rPr>
              <a:t>…and much more! </a:t>
            </a:r>
            <a:endParaRPr sz="1500">
              <a:solidFill>
                <a:schemeClr val="lt1"/>
              </a:solidFill>
              <a:latin typeface="Lexend"/>
              <a:ea typeface="Lexend"/>
              <a:cs typeface="Lexend"/>
              <a:sym typeface="Lexend"/>
            </a:endParaRPr>
          </a:p>
        </p:txBody>
      </p:sp>
      <p:pic>
        <p:nvPicPr>
          <p:cNvPr id="162" name="Google Shape;162;p24"/>
          <p:cNvPicPr preferRelativeResize="0"/>
          <p:nvPr/>
        </p:nvPicPr>
        <p:blipFill>
          <a:blip r:embed="rId3">
            <a:alphaModFix/>
          </a:blip>
          <a:stretch>
            <a:fillRect/>
          </a:stretch>
        </p:blipFill>
        <p:spPr>
          <a:xfrm>
            <a:off x="7799300" y="4708599"/>
            <a:ext cx="1223100" cy="333775"/>
          </a:xfrm>
          <a:prstGeom prst="rect">
            <a:avLst/>
          </a:prstGeom>
          <a:noFill/>
          <a:ln>
            <a:noFill/>
          </a:ln>
        </p:spPr>
      </p:pic>
      <p:pic>
        <p:nvPicPr>
          <p:cNvPr id="163" name="Google Shape;163;p24"/>
          <p:cNvPicPr preferRelativeResize="0"/>
          <p:nvPr/>
        </p:nvPicPr>
        <p:blipFill rotWithShape="1">
          <a:blip r:embed="rId4">
            <a:alphaModFix/>
          </a:blip>
          <a:srcRect b="0" l="0" r="0" t="0"/>
          <a:stretch/>
        </p:blipFill>
        <p:spPr>
          <a:xfrm>
            <a:off x="3905950" y="400300"/>
            <a:ext cx="2497099" cy="721825"/>
          </a:xfrm>
          <a:prstGeom prst="rect">
            <a:avLst/>
          </a:prstGeom>
          <a:noFill/>
          <a:ln>
            <a:noFill/>
          </a:ln>
        </p:spPr>
      </p:pic>
      <p:pic>
        <p:nvPicPr>
          <p:cNvPr id="164" name="Google Shape;164;p24"/>
          <p:cNvPicPr preferRelativeResize="0"/>
          <p:nvPr/>
        </p:nvPicPr>
        <p:blipFill rotWithShape="1">
          <a:blip r:embed="rId5">
            <a:alphaModFix/>
          </a:blip>
          <a:srcRect b="0" l="42317" r="10721" t="0"/>
          <a:stretch/>
        </p:blipFill>
        <p:spPr>
          <a:xfrm>
            <a:off x="0" y="-119000"/>
            <a:ext cx="3707899" cy="5262502"/>
          </a:xfrm>
          <a:prstGeom prst="rect">
            <a:avLst/>
          </a:prstGeom>
          <a:noFill/>
          <a:ln>
            <a:noFill/>
          </a:ln>
        </p:spPr>
      </p:pic>
      <p:pic>
        <p:nvPicPr>
          <p:cNvPr id="165" name="Google Shape;165;p24"/>
          <p:cNvPicPr preferRelativeResize="0"/>
          <p:nvPr/>
        </p:nvPicPr>
        <p:blipFill rotWithShape="1">
          <a:blip r:embed="rId6">
            <a:alphaModFix/>
          </a:blip>
          <a:srcRect b="0" l="0" r="0" t="0"/>
          <a:stretch/>
        </p:blipFill>
        <p:spPr>
          <a:xfrm>
            <a:off x="7752956" y="4726423"/>
            <a:ext cx="1221546" cy="333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5"/>
          <p:cNvSpPr/>
          <p:nvPr/>
        </p:nvSpPr>
        <p:spPr>
          <a:xfrm>
            <a:off x="241178" y="22725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id="171" name="Google Shape;171;p25"/>
          <p:cNvPicPr preferRelativeResize="0"/>
          <p:nvPr/>
        </p:nvPicPr>
        <p:blipFill rotWithShape="1">
          <a:blip r:embed="rId3">
            <a:alphaModFix/>
          </a:blip>
          <a:srcRect b="0" l="0" r="0" t="0"/>
          <a:stretch/>
        </p:blipFill>
        <p:spPr>
          <a:xfrm>
            <a:off x="7752956" y="4726423"/>
            <a:ext cx="1221546" cy="333775"/>
          </a:xfrm>
          <a:prstGeom prst="rect">
            <a:avLst/>
          </a:prstGeom>
          <a:noFill/>
          <a:ln>
            <a:noFill/>
          </a:ln>
        </p:spPr>
      </p:pic>
      <p:sp>
        <p:nvSpPr>
          <p:cNvPr id="172" name="Google Shape;172;p25"/>
          <p:cNvSpPr txBox="1"/>
          <p:nvPr/>
        </p:nvSpPr>
        <p:spPr>
          <a:xfrm>
            <a:off x="605550" y="1256400"/>
            <a:ext cx="7930500" cy="34326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500">
                <a:solidFill>
                  <a:schemeClr val="dk1"/>
                </a:solidFill>
                <a:latin typeface="Lexend"/>
                <a:ea typeface="Lexend"/>
                <a:cs typeface="Lexend"/>
                <a:sym typeface="Lexend"/>
              </a:rPr>
              <a:t>In2careers supports young people all year round. This means our volunteer opportunities are </a:t>
            </a:r>
            <a:r>
              <a:rPr b="1" lang="en-GB" sz="1500">
                <a:solidFill>
                  <a:schemeClr val="dk1"/>
                </a:solidFill>
                <a:latin typeface="Lexend"/>
                <a:ea typeface="Lexend"/>
                <a:cs typeface="Lexend"/>
                <a:sym typeface="Lexend"/>
              </a:rPr>
              <a:t>flexible </a:t>
            </a:r>
            <a:r>
              <a:rPr lang="en-GB" sz="1500">
                <a:solidFill>
                  <a:schemeClr val="dk1"/>
                </a:solidFill>
                <a:latin typeface="Lexend"/>
                <a:ea typeface="Lexend"/>
                <a:cs typeface="Lexend"/>
                <a:sym typeface="Lexend"/>
              </a:rPr>
              <a:t>and can fit around your daily schedule! </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a:p>
            <a:pPr indent="0" lvl="0" marL="0" rtl="0" algn="l">
              <a:spcBef>
                <a:spcPts val="0"/>
              </a:spcBef>
              <a:spcAft>
                <a:spcPts val="0"/>
              </a:spcAft>
              <a:buNone/>
            </a:pPr>
            <a:r>
              <a:rPr b="1" lang="en-GB" sz="1500">
                <a:solidFill>
                  <a:schemeClr val="dk1"/>
                </a:solidFill>
                <a:latin typeface="Lexend"/>
                <a:ea typeface="Lexend"/>
                <a:cs typeface="Lexend"/>
                <a:sym typeface="Lexend"/>
              </a:rPr>
              <a:t>Be a mentor: </a:t>
            </a:r>
            <a:r>
              <a:rPr lang="en-GB" sz="1500">
                <a:solidFill>
                  <a:schemeClr val="dk1"/>
                </a:solidFill>
                <a:latin typeface="Lexend"/>
                <a:ea typeface="Lexend"/>
                <a:cs typeface="Lexend"/>
                <a:sym typeface="Lexend"/>
              </a:rPr>
              <a:t>Provide guidance and support to a young person interested in your expertise. </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a:p>
            <a:pPr indent="0" lvl="0" marL="0" rtl="0" algn="l">
              <a:spcBef>
                <a:spcPts val="0"/>
              </a:spcBef>
              <a:spcAft>
                <a:spcPts val="0"/>
              </a:spcAft>
              <a:buNone/>
            </a:pPr>
            <a:r>
              <a:rPr b="1" lang="en-GB" sz="1500">
                <a:solidFill>
                  <a:schemeClr val="dk1"/>
                </a:solidFill>
                <a:latin typeface="Lexend"/>
                <a:ea typeface="Lexend"/>
                <a:cs typeface="Lexend"/>
                <a:sym typeface="Lexend"/>
              </a:rPr>
              <a:t>Host an online workshop or careers panel: </a:t>
            </a:r>
            <a:r>
              <a:rPr lang="en-GB" sz="1500">
                <a:solidFill>
                  <a:schemeClr val="dk1"/>
                </a:solidFill>
                <a:latin typeface="Lexend"/>
                <a:ea typeface="Lexend"/>
                <a:cs typeface="Lexend"/>
                <a:sym typeface="Lexend"/>
              </a:rPr>
              <a:t>Share your knowledge or your career journey to young people all over the UK. </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a:p>
            <a:pPr indent="0" lvl="0" marL="0" rtl="0" algn="l">
              <a:spcBef>
                <a:spcPts val="0"/>
              </a:spcBef>
              <a:spcAft>
                <a:spcPts val="0"/>
              </a:spcAft>
              <a:buNone/>
            </a:pPr>
            <a:r>
              <a:rPr b="1" lang="en-GB" sz="1500">
                <a:solidFill>
                  <a:schemeClr val="dk1"/>
                </a:solidFill>
                <a:latin typeface="Lexend"/>
                <a:ea typeface="Lexend"/>
                <a:cs typeface="Lexend"/>
                <a:sym typeface="Lexend"/>
              </a:rPr>
              <a:t>Share resources or upcoming opportunities: </a:t>
            </a:r>
            <a:r>
              <a:rPr lang="en-GB" sz="1500">
                <a:solidFill>
                  <a:schemeClr val="dk1"/>
                </a:solidFill>
                <a:latin typeface="Lexend"/>
                <a:ea typeface="Lexend"/>
                <a:cs typeface="Lexend"/>
                <a:sym typeface="Lexend"/>
              </a:rPr>
              <a:t>If you have job openings, event tickets, site visits, or exciting activities or resources that you think would benefit our users, share them with us!</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GB" sz="1500">
                <a:solidFill>
                  <a:schemeClr val="dk1"/>
                </a:solidFill>
                <a:latin typeface="Lexend"/>
                <a:ea typeface="Lexend"/>
                <a:cs typeface="Lexend"/>
                <a:sym typeface="Lexend"/>
              </a:rPr>
              <a:t>Contact </a:t>
            </a:r>
            <a:r>
              <a:rPr b="1" lang="en-GB" sz="1500">
                <a:solidFill>
                  <a:schemeClr val="dk1"/>
                </a:solidFill>
                <a:latin typeface="Lexend"/>
                <a:ea typeface="Lexend"/>
                <a:cs typeface="Lexend"/>
                <a:sym typeface="Lexend"/>
              </a:rPr>
              <a:t>careers@in2scienceuk.org </a:t>
            </a:r>
            <a:r>
              <a:rPr lang="en-GB" sz="1500">
                <a:solidFill>
                  <a:schemeClr val="dk1"/>
                </a:solidFill>
                <a:latin typeface="Lexend"/>
                <a:ea typeface="Lexend"/>
                <a:cs typeface="Lexend"/>
                <a:sym typeface="Lexend"/>
              </a:rPr>
              <a:t>if you have any questions or ideas!</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300">
              <a:solidFill>
                <a:schemeClr val="lt1"/>
              </a:solidFill>
              <a:latin typeface="Lexend"/>
              <a:ea typeface="Lexend"/>
              <a:cs typeface="Lexend"/>
              <a:sym typeface="Lexend"/>
            </a:endParaRPr>
          </a:p>
        </p:txBody>
      </p:sp>
      <p:sp>
        <p:nvSpPr>
          <p:cNvPr id="173" name="Google Shape;173;p25"/>
          <p:cNvSpPr txBox="1"/>
          <p:nvPr/>
        </p:nvSpPr>
        <p:spPr>
          <a:xfrm>
            <a:off x="526800" y="436975"/>
            <a:ext cx="83730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400">
                <a:solidFill>
                  <a:schemeClr val="dk1"/>
                </a:solidFill>
                <a:latin typeface="Lexend"/>
                <a:ea typeface="Lexend"/>
                <a:cs typeface="Lexend"/>
                <a:sym typeface="Lexend"/>
              </a:rPr>
              <a:t>How can you support                  ?</a:t>
            </a:r>
            <a:endParaRPr b="1" sz="3400">
              <a:solidFill>
                <a:schemeClr val="dk1"/>
              </a:solidFill>
              <a:latin typeface="Lexend"/>
              <a:ea typeface="Lexend"/>
              <a:cs typeface="Lexend"/>
              <a:sym typeface="Lexend"/>
            </a:endParaRPr>
          </a:p>
        </p:txBody>
      </p:sp>
      <p:pic>
        <p:nvPicPr>
          <p:cNvPr id="174" name="Google Shape;174;p25"/>
          <p:cNvPicPr preferRelativeResize="0"/>
          <p:nvPr/>
        </p:nvPicPr>
        <p:blipFill rotWithShape="1">
          <a:blip r:embed="rId4">
            <a:alphaModFix/>
          </a:blip>
          <a:srcRect b="0" l="0" r="0" t="0"/>
          <a:stretch/>
        </p:blipFill>
        <p:spPr>
          <a:xfrm>
            <a:off x="5458900" y="430074"/>
            <a:ext cx="2220527" cy="6418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8" name="Shape 178"/>
        <p:cNvGrpSpPr/>
        <p:nvPr/>
      </p:nvGrpSpPr>
      <p:grpSpPr>
        <a:xfrm>
          <a:off x="0" y="0"/>
          <a:ext cx="0" cy="0"/>
          <a:chOff x="0" y="0"/>
          <a:chExt cx="0" cy="0"/>
        </a:xfrm>
      </p:grpSpPr>
      <p:sp>
        <p:nvSpPr>
          <p:cNvPr id="179" name="Google Shape;179;p26"/>
          <p:cNvSpPr txBox="1"/>
          <p:nvPr/>
        </p:nvSpPr>
        <p:spPr>
          <a:xfrm>
            <a:off x="2182350" y="1753825"/>
            <a:ext cx="4779300" cy="96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5900">
                <a:solidFill>
                  <a:schemeClr val="lt1"/>
                </a:solidFill>
                <a:latin typeface="Lexend"/>
                <a:ea typeface="Lexend"/>
                <a:cs typeface="Lexend"/>
                <a:sym typeface="Lexend"/>
              </a:rPr>
              <a:t>Our impact</a:t>
            </a:r>
            <a:endParaRPr b="1" sz="5900">
              <a:solidFill>
                <a:schemeClr val="lt1"/>
              </a:solidFill>
              <a:latin typeface="Lexend"/>
              <a:ea typeface="Lexend"/>
              <a:cs typeface="Lexend"/>
              <a:sym typeface="Lexend"/>
            </a:endParaRPr>
          </a:p>
        </p:txBody>
      </p:sp>
      <p:sp>
        <p:nvSpPr>
          <p:cNvPr id="180" name="Google Shape;180;p26"/>
          <p:cNvSpPr/>
          <p:nvPr/>
        </p:nvSpPr>
        <p:spPr>
          <a:xfrm>
            <a:off x="2322697" y="2706575"/>
            <a:ext cx="559500" cy="216300"/>
          </a:xfrm>
          <a:prstGeom prst="rect">
            <a:avLst/>
          </a:prstGeom>
          <a:solidFill>
            <a:srgbClr val="00C8D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id="181" name="Google Shape;181;p26"/>
          <p:cNvPicPr preferRelativeResize="0"/>
          <p:nvPr/>
        </p:nvPicPr>
        <p:blipFill>
          <a:blip r:embed="rId3">
            <a:alphaModFix/>
          </a:blip>
          <a:stretch>
            <a:fillRect/>
          </a:stretch>
        </p:blipFill>
        <p:spPr>
          <a:xfrm>
            <a:off x="7799300" y="4708599"/>
            <a:ext cx="1223100" cy="333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7"/>
          <p:cNvSpPr/>
          <p:nvPr/>
        </p:nvSpPr>
        <p:spPr>
          <a:xfrm>
            <a:off x="242703" y="22725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87" name="Google Shape;187;p27"/>
          <p:cNvSpPr/>
          <p:nvPr/>
        </p:nvSpPr>
        <p:spPr>
          <a:xfrm>
            <a:off x="884725" y="1095725"/>
            <a:ext cx="588000" cy="69000"/>
          </a:xfrm>
          <a:prstGeom prst="rect">
            <a:avLst/>
          </a:prstGeom>
          <a:solidFill>
            <a:srgbClr val="F4D03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88" name="Google Shape;188;p27"/>
          <p:cNvSpPr txBox="1"/>
          <p:nvPr/>
        </p:nvSpPr>
        <p:spPr>
          <a:xfrm>
            <a:off x="750200" y="493000"/>
            <a:ext cx="3910800" cy="7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400">
                <a:solidFill>
                  <a:schemeClr val="dk1"/>
                </a:solidFill>
                <a:latin typeface="Lexend"/>
                <a:ea typeface="Lexend"/>
                <a:cs typeface="Lexend"/>
                <a:sym typeface="Lexend"/>
              </a:rPr>
              <a:t>Our impact</a:t>
            </a:r>
            <a:endParaRPr b="1" sz="3400">
              <a:solidFill>
                <a:schemeClr val="dk1"/>
              </a:solidFill>
              <a:latin typeface="Lexend"/>
              <a:ea typeface="Lexend"/>
              <a:cs typeface="Lexend"/>
              <a:sym typeface="Lexend"/>
            </a:endParaRPr>
          </a:p>
        </p:txBody>
      </p:sp>
      <p:pic>
        <p:nvPicPr>
          <p:cNvPr id="189" name="Google Shape;189;p27"/>
          <p:cNvPicPr preferRelativeResize="0"/>
          <p:nvPr/>
        </p:nvPicPr>
        <p:blipFill rotWithShape="1">
          <a:blip r:embed="rId3">
            <a:alphaModFix/>
          </a:blip>
          <a:srcRect b="0" l="0" r="0" t="0"/>
          <a:stretch/>
        </p:blipFill>
        <p:spPr>
          <a:xfrm>
            <a:off x="7752956" y="4726423"/>
            <a:ext cx="1221546" cy="333775"/>
          </a:xfrm>
          <a:prstGeom prst="rect">
            <a:avLst/>
          </a:prstGeom>
          <a:noFill/>
          <a:ln>
            <a:noFill/>
          </a:ln>
        </p:spPr>
      </p:pic>
      <p:sp>
        <p:nvSpPr>
          <p:cNvPr id="190" name="Google Shape;190;p27"/>
          <p:cNvSpPr txBox="1"/>
          <p:nvPr/>
        </p:nvSpPr>
        <p:spPr>
          <a:xfrm>
            <a:off x="884725" y="1366125"/>
            <a:ext cx="7760400" cy="39252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b="1" lang="en-GB" sz="1500">
                <a:solidFill>
                  <a:schemeClr val="dk1"/>
                </a:solidFill>
                <a:latin typeface="Lexend"/>
                <a:ea typeface="Lexend"/>
                <a:cs typeface="Lexend"/>
                <a:sym typeface="Lexend"/>
              </a:rPr>
              <a:t>To date the In2STEM programme has supported 5350 participants. </a:t>
            </a:r>
            <a:endParaRPr b="1"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a:p>
            <a:pPr indent="0" lvl="0" marL="0" rtl="0" algn="l">
              <a:spcBef>
                <a:spcPts val="0"/>
              </a:spcBef>
              <a:spcAft>
                <a:spcPts val="0"/>
              </a:spcAft>
              <a:buNone/>
            </a:pPr>
            <a:r>
              <a:rPr lang="en-GB" sz="1500">
                <a:solidFill>
                  <a:schemeClr val="dk1"/>
                </a:solidFill>
                <a:latin typeface="Lexend"/>
                <a:ea typeface="Lexend"/>
                <a:cs typeface="Lexend"/>
                <a:sym typeface="Lexend"/>
              </a:rPr>
              <a:t>In 2024, we </a:t>
            </a:r>
            <a:r>
              <a:rPr lang="en-GB" sz="1500">
                <a:solidFill>
                  <a:schemeClr val="dk1"/>
                </a:solidFill>
                <a:latin typeface="Lexend"/>
                <a:ea typeface="Lexend"/>
                <a:cs typeface="Lexend"/>
                <a:sym typeface="Lexend"/>
              </a:rPr>
              <a:t>received</a:t>
            </a:r>
            <a:r>
              <a:rPr lang="en-GB" sz="1500">
                <a:solidFill>
                  <a:schemeClr val="dk1"/>
                </a:solidFill>
                <a:latin typeface="Lexend"/>
                <a:ea typeface="Lexend"/>
                <a:cs typeface="Lexend"/>
                <a:sym typeface="Lexend"/>
              </a:rPr>
              <a:t> </a:t>
            </a:r>
            <a:r>
              <a:rPr b="1" lang="en-GB" sz="1500">
                <a:solidFill>
                  <a:schemeClr val="dk1"/>
                </a:solidFill>
                <a:latin typeface="Lexend"/>
                <a:ea typeface="Lexend"/>
                <a:cs typeface="Lexend"/>
                <a:sym typeface="Lexend"/>
              </a:rPr>
              <a:t>2036 applications</a:t>
            </a:r>
            <a:r>
              <a:rPr lang="en-GB" sz="1500">
                <a:solidFill>
                  <a:schemeClr val="dk1"/>
                </a:solidFill>
                <a:latin typeface="Lexend"/>
                <a:ea typeface="Lexend"/>
                <a:cs typeface="Lexend"/>
                <a:sym typeface="Lexend"/>
              </a:rPr>
              <a:t> for our In2STEM programme, and we supported </a:t>
            </a:r>
            <a:r>
              <a:rPr b="1" lang="en-GB" sz="1500">
                <a:solidFill>
                  <a:schemeClr val="dk1"/>
                </a:solidFill>
                <a:latin typeface="Lexend"/>
                <a:ea typeface="Lexend"/>
                <a:cs typeface="Lexend"/>
                <a:sym typeface="Lexend"/>
              </a:rPr>
              <a:t>851 participants. </a:t>
            </a:r>
            <a:endParaRPr b="1" sz="1500">
              <a:solidFill>
                <a:schemeClr val="dk1"/>
              </a:solidFill>
              <a:latin typeface="Lexend"/>
              <a:ea typeface="Lexend"/>
              <a:cs typeface="Lexend"/>
              <a:sym typeface="Lexend"/>
            </a:endParaRPr>
          </a:p>
          <a:p>
            <a:pPr indent="0" lvl="0" marL="0" rtl="0" algn="l">
              <a:spcBef>
                <a:spcPts val="0"/>
              </a:spcBef>
              <a:spcAft>
                <a:spcPts val="0"/>
              </a:spcAft>
              <a:buNone/>
            </a:pPr>
            <a:r>
              <a:t/>
            </a:r>
            <a:endParaRPr b="1" sz="1500">
              <a:solidFill>
                <a:schemeClr val="dk1"/>
              </a:solidFill>
              <a:latin typeface="Lexend"/>
              <a:ea typeface="Lexend"/>
              <a:cs typeface="Lexend"/>
              <a:sym typeface="Lexend"/>
            </a:endParaRPr>
          </a:p>
          <a:p>
            <a:pPr indent="0" lvl="0" marL="0" rtl="0" algn="l">
              <a:spcBef>
                <a:spcPts val="0"/>
              </a:spcBef>
              <a:spcAft>
                <a:spcPts val="0"/>
              </a:spcAft>
              <a:buNone/>
            </a:pPr>
            <a:r>
              <a:rPr lang="en-GB" sz="1500">
                <a:solidFill>
                  <a:schemeClr val="dk1"/>
                </a:solidFill>
                <a:latin typeface="Lexend"/>
                <a:ea typeface="Lexend"/>
                <a:cs typeface="Lexend"/>
                <a:sym typeface="Lexend"/>
              </a:rPr>
              <a:t>Participants reported: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b="1" lang="en-GB" sz="1500">
                <a:solidFill>
                  <a:schemeClr val="dk1"/>
                </a:solidFill>
                <a:latin typeface="Lexend"/>
                <a:ea typeface="Lexend"/>
                <a:cs typeface="Lexend"/>
                <a:sym typeface="Lexend"/>
              </a:rPr>
              <a:t>Increased confidence in their abilities</a:t>
            </a:r>
            <a:r>
              <a:rPr lang="en-GB" sz="1500">
                <a:solidFill>
                  <a:schemeClr val="dk1"/>
                </a:solidFill>
                <a:latin typeface="Lexend"/>
                <a:ea typeface="Lexend"/>
                <a:cs typeface="Lexend"/>
                <a:sym typeface="Lexend"/>
              </a:rPr>
              <a:t> - 87% stated that they now felt confident introducing themselves to a researcher or STEM professional in person or by email (up from 63% pre-programme)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b="1" lang="en-GB" sz="1500">
                <a:solidFill>
                  <a:schemeClr val="dk1"/>
                </a:solidFill>
                <a:latin typeface="Lexend"/>
                <a:ea typeface="Lexend"/>
                <a:cs typeface="Lexend"/>
                <a:sym typeface="Lexend"/>
              </a:rPr>
              <a:t>Improved knowledge about STEM</a:t>
            </a:r>
            <a:r>
              <a:rPr lang="en-GB" sz="1500">
                <a:solidFill>
                  <a:schemeClr val="dk1"/>
                </a:solidFill>
                <a:latin typeface="Lexend"/>
                <a:ea typeface="Lexend"/>
                <a:cs typeface="Lexend"/>
                <a:sym typeface="Lexend"/>
              </a:rPr>
              <a:t> -  85% agreed that they understand the content and structure of a range of STEM degrees and apprenticeships, up from 53%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b="1" lang="en-GB" sz="1500">
                <a:solidFill>
                  <a:schemeClr val="dk1"/>
                </a:solidFill>
                <a:latin typeface="Lexend"/>
                <a:ea typeface="Lexend"/>
                <a:cs typeface="Lexend"/>
                <a:sym typeface="Lexend"/>
              </a:rPr>
              <a:t>New skills and experience acquisition</a:t>
            </a:r>
            <a:r>
              <a:rPr lang="en-GB" sz="1500">
                <a:solidFill>
                  <a:schemeClr val="dk1"/>
                </a:solidFill>
                <a:latin typeface="Lexend"/>
                <a:ea typeface="Lexend"/>
                <a:cs typeface="Lexend"/>
                <a:sym typeface="Lexend"/>
              </a:rPr>
              <a:t> - 67% of participants stated post-programme that they have drafted a personal statement for their UCAS application, a huge increase from 21%</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b="1" sz="1500">
              <a:solidFill>
                <a:schemeClr val="dk1"/>
              </a:solidFill>
              <a:latin typeface="Lexend"/>
              <a:ea typeface="Lexend"/>
              <a:cs typeface="Lexend"/>
              <a:sym typeface="Lexen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8"/>
          <p:cNvSpPr/>
          <p:nvPr/>
        </p:nvSpPr>
        <p:spPr>
          <a:xfrm>
            <a:off x="242703" y="22725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96" name="Google Shape;196;p28"/>
          <p:cNvSpPr txBox="1"/>
          <p:nvPr/>
        </p:nvSpPr>
        <p:spPr>
          <a:xfrm>
            <a:off x="324125" y="1412750"/>
            <a:ext cx="4737300" cy="10836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96% of </a:t>
            </a:r>
            <a:r>
              <a:rPr lang="en-GB" sz="1500">
                <a:solidFill>
                  <a:schemeClr val="dk1"/>
                </a:solidFill>
                <a:latin typeface="Lexend"/>
                <a:ea typeface="Lexend"/>
                <a:cs typeface="Lexend"/>
                <a:sym typeface="Lexend"/>
              </a:rPr>
              <a:t>In2research programme participants stating that the programme improved their confidence in applying to and undertaking a PhD </a:t>
            </a:r>
            <a:endParaRPr sz="1500">
              <a:solidFill>
                <a:schemeClr val="dk1"/>
              </a:solidFill>
              <a:latin typeface="Lexend"/>
              <a:ea typeface="Lexend"/>
              <a:cs typeface="Lexend"/>
              <a:sym typeface="Lexend"/>
            </a:endParaRPr>
          </a:p>
          <a:p>
            <a:pPr indent="0" lvl="0" marL="457200" rtl="0" algn="l">
              <a:spcBef>
                <a:spcPts val="0"/>
              </a:spcBef>
              <a:spcAft>
                <a:spcPts val="0"/>
              </a:spcAft>
              <a:buNone/>
            </a:pPr>
            <a:r>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70% agreed/strongly agreed that they now have confidence in their ability to develop a PhD application, </a:t>
            </a:r>
            <a:r>
              <a:rPr b="1" lang="en-GB" sz="1500">
                <a:solidFill>
                  <a:schemeClr val="dk1"/>
                </a:solidFill>
                <a:latin typeface="Lexend"/>
                <a:ea typeface="Lexend"/>
                <a:cs typeface="Lexend"/>
                <a:sym typeface="Lexend"/>
              </a:rPr>
              <a:t>a huge increase from 3% pre-programme</a:t>
            </a:r>
            <a:endParaRPr b="1" sz="1500">
              <a:solidFill>
                <a:schemeClr val="dk1"/>
              </a:solidFill>
              <a:latin typeface="Lexend"/>
              <a:ea typeface="Lexend"/>
              <a:cs typeface="Lexend"/>
              <a:sym typeface="Lexend"/>
            </a:endParaRPr>
          </a:p>
          <a:p>
            <a:pPr indent="0" lvl="0" marL="457200" rtl="0" algn="l">
              <a:spcBef>
                <a:spcPts val="0"/>
              </a:spcBef>
              <a:spcAft>
                <a:spcPts val="0"/>
              </a:spcAft>
              <a:buNone/>
            </a:pPr>
            <a:r>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Crucially, 83% of all In2STEM and In2research programme alumni in full-time employment are </a:t>
            </a:r>
            <a:r>
              <a:rPr b="1" lang="en-GB" sz="1500">
                <a:solidFill>
                  <a:schemeClr val="dk1"/>
                </a:solidFill>
                <a:latin typeface="Lexend"/>
                <a:ea typeface="Lexend"/>
                <a:cs typeface="Lexend"/>
                <a:sym typeface="Lexend"/>
              </a:rPr>
              <a:t>working in a STEM field </a:t>
            </a:r>
            <a:endParaRPr b="1" sz="1500">
              <a:solidFill>
                <a:schemeClr val="dk1"/>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1500">
              <a:solidFill>
                <a:schemeClr val="dk1"/>
              </a:solidFill>
              <a:latin typeface="Lexend"/>
              <a:ea typeface="Lexend"/>
              <a:cs typeface="Lexend"/>
              <a:sym typeface="Lexend"/>
            </a:endParaRPr>
          </a:p>
        </p:txBody>
      </p:sp>
      <p:sp>
        <p:nvSpPr>
          <p:cNvPr id="197" name="Google Shape;197;p28"/>
          <p:cNvSpPr txBox="1"/>
          <p:nvPr/>
        </p:nvSpPr>
        <p:spPr>
          <a:xfrm>
            <a:off x="521600" y="416800"/>
            <a:ext cx="5796900" cy="7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400">
                <a:solidFill>
                  <a:schemeClr val="dk1"/>
                </a:solidFill>
                <a:latin typeface="Lexend"/>
                <a:ea typeface="Lexend"/>
                <a:cs typeface="Lexend"/>
                <a:sym typeface="Lexend"/>
              </a:rPr>
              <a:t>Our impact continued…</a:t>
            </a:r>
            <a:endParaRPr b="1" sz="3400">
              <a:solidFill>
                <a:schemeClr val="dk1"/>
              </a:solidFill>
              <a:latin typeface="Lexend"/>
              <a:ea typeface="Lexend"/>
              <a:cs typeface="Lexend"/>
              <a:sym typeface="Lexend"/>
            </a:endParaRPr>
          </a:p>
        </p:txBody>
      </p:sp>
      <p:sp>
        <p:nvSpPr>
          <p:cNvPr id="198" name="Google Shape;198;p28"/>
          <p:cNvSpPr/>
          <p:nvPr/>
        </p:nvSpPr>
        <p:spPr>
          <a:xfrm>
            <a:off x="656125" y="1019525"/>
            <a:ext cx="588000" cy="69000"/>
          </a:xfrm>
          <a:prstGeom prst="rect">
            <a:avLst/>
          </a:prstGeom>
          <a:solidFill>
            <a:srgbClr val="F4D03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99" name="Google Shape;199;p28"/>
          <p:cNvSpPr txBox="1"/>
          <p:nvPr/>
        </p:nvSpPr>
        <p:spPr>
          <a:xfrm>
            <a:off x="0" y="4889575"/>
            <a:ext cx="3512400" cy="253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GB" sz="1050">
                <a:solidFill>
                  <a:srgbClr val="000000"/>
                </a:solidFill>
                <a:latin typeface="Lexend"/>
                <a:ea typeface="Lexend"/>
                <a:cs typeface="Lexend"/>
                <a:sym typeface="Lexend"/>
              </a:rPr>
              <a:t>*Data based on 2023 cohorts.</a:t>
            </a:r>
            <a:endParaRPr>
              <a:latin typeface="Lexend"/>
              <a:ea typeface="Lexend"/>
              <a:cs typeface="Lexend"/>
              <a:sym typeface="Lexend"/>
            </a:endParaRPr>
          </a:p>
        </p:txBody>
      </p:sp>
      <p:pic>
        <p:nvPicPr>
          <p:cNvPr id="200" name="Google Shape;200;p28"/>
          <p:cNvPicPr preferRelativeResize="0"/>
          <p:nvPr/>
        </p:nvPicPr>
        <p:blipFill rotWithShape="1">
          <a:blip r:embed="rId3">
            <a:alphaModFix/>
          </a:blip>
          <a:srcRect b="0" l="29626" r="36106" t="0"/>
          <a:stretch/>
        </p:blipFill>
        <p:spPr>
          <a:xfrm>
            <a:off x="6000050" y="0"/>
            <a:ext cx="3133476" cy="5143501"/>
          </a:xfrm>
          <a:prstGeom prst="rect">
            <a:avLst/>
          </a:prstGeom>
          <a:noFill/>
          <a:ln>
            <a:noFill/>
          </a:ln>
        </p:spPr>
      </p:pic>
      <p:pic>
        <p:nvPicPr>
          <p:cNvPr id="201" name="Google Shape;201;p28"/>
          <p:cNvPicPr preferRelativeResize="0"/>
          <p:nvPr/>
        </p:nvPicPr>
        <p:blipFill>
          <a:blip r:embed="rId4">
            <a:alphaModFix/>
          </a:blip>
          <a:stretch>
            <a:fillRect/>
          </a:stretch>
        </p:blipFill>
        <p:spPr>
          <a:xfrm>
            <a:off x="7799300" y="4708599"/>
            <a:ext cx="1223100" cy="3337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9"/>
          <p:cNvSpPr txBox="1"/>
          <p:nvPr/>
        </p:nvSpPr>
        <p:spPr>
          <a:xfrm>
            <a:off x="750200" y="416800"/>
            <a:ext cx="6696000" cy="7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400">
                <a:solidFill>
                  <a:schemeClr val="dk1"/>
                </a:solidFill>
                <a:latin typeface="Lexend"/>
                <a:ea typeface="Lexend"/>
                <a:cs typeface="Lexend"/>
                <a:sym typeface="Lexend"/>
              </a:rPr>
              <a:t>Hear from our participants…</a:t>
            </a:r>
            <a:endParaRPr b="1" sz="3400">
              <a:solidFill>
                <a:schemeClr val="dk1"/>
              </a:solidFill>
              <a:latin typeface="Lexend"/>
              <a:ea typeface="Lexend"/>
              <a:cs typeface="Lexend"/>
              <a:sym typeface="Lexend"/>
            </a:endParaRPr>
          </a:p>
        </p:txBody>
      </p:sp>
      <p:sp>
        <p:nvSpPr>
          <p:cNvPr id="207" name="Google Shape;207;p29"/>
          <p:cNvSpPr/>
          <p:nvPr/>
        </p:nvSpPr>
        <p:spPr>
          <a:xfrm>
            <a:off x="884725" y="1019525"/>
            <a:ext cx="588000" cy="69000"/>
          </a:xfrm>
          <a:prstGeom prst="rect">
            <a:avLst/>
          </a:prstGeom>
          <a:solidFill>
            <a:srgbClr val="00C8D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id="208" name="Google Shape;208;p29"/>
          <p:cNvPicPr preferRelativeResize="0"/>
          <p:nvPr/>
        </p:nvPicPr>
        <p:blipFill rotWithShape="1">
          <a:blip r:embed="rId3">
            <a:alphaModFix/>
          </a:blip>
          <a:srcRect b="0" l="0" r="0" t="0"/>
          <a:stretch/>
        </p:blipFill>
        <p:spPr>
          <a:xfrm>
            <a:off x="7752956" y="4726423"/>
            <a:ext cx="1221546" cy="333775"/>
          </a:xfrm>
          <a:prstGeom prst="rect">
            <a:avLst/>
          </a:prstGeom>
          <a:noFill/>
          <a:ln>
            <a:noFill/>
          </a:ln>
        </p:spPr>
      </p:pic>
      <p:pic>
        <p:nvPicPr>
          <p:cNvPr descr="This year we sat down with some of our incredible Alumni and asked them about their journey towards our Programme, and asked them to reflect on their experiences with us." id="209" name="Google Shape;209;p29" title="Meet our students">
            <a:hlinkClick r:id="rId4"/>
          </p:cNvPr>
          <p:cNvPicPr preferRelativeResize="0"/>
          <p:nvPr/>
        </p:nvPicPr>
        <p:blipFill>
          <a:blip r:embed="rId5">
            <a:alphaModFix/>
          </a:blip>
          <a:stretch>
            <a:fillRect/>
          </a:stretch>
        </p:blipFill>
        <p:spPr>
          <a:xfrm>
            <a:off x="1246550" y="1198500"/>
            <a:ext cx="6271850" cy="35279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D03F"/>
        </a:solidFill>
      </p:bgPr>
    </p:bg>
    <p:spTree>
      <p:nvGrpSpPr>
        <p:cNvPr id="213" name="Shape 213"/>
        <p:cNvGrpSpPr/>
        <p:nvPr/>
      </p:nvGrpSpPr>
      <p:grpSpPr>
        <a:xfrm>
          <a:off x="0" y="0"/>
          <a:ext cx="0" cy="0"/>
          <a:chOff x="0" y="0"/>
          <a:chExt cx="0" cy="0"/>
        </a:xfrm>
      </p:grpSpPr>
      <p:sp>
        <p:nvSpPr>
          <p:cNvPr id="214" name="Google Shape;214;p30"/>
          <p:cNvSpPr/>
          <p:nvPr/>
        </p:nvSpPr>
        <p:spPr>
          <a:xfrm>
            <a:off x="1109400" y="1319500"/>
            <a:ext cx="6925200" cy="1664100"/>
          </a:xfrm>
          <a:prstGeom prst="rect">
            <a:avLst/>
          </a:prstGeom>
          <a:noFill/>
          <a:ln cap="flat" cmpd="sng" w="38100">
            <a:solidFill>
              <a:srgbClr val="3AE28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5" name="Google Shape;215;p30"/>
          <p:cNvSpPr txBox="1"/>
          <p:nvPr/>
        </p:nvSpPr>
        <p:spPr>
          <a:xfrm>
            <a:off x="1649664" y="1525850"/>
            <a:ext cx="5844668" cy="7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400">
                <a:solidFill>
                  <a:schemeClr val="dk1"/>
                </a:solidFill>
                <a:latin typeface="Lexend"/>
                <a:ea typeface="Lexend"/>
                <a:cs typeface="Lexend"/>
                <a:sym typeface="Lexend"/>
              </a:rPr>
              <a:t>Thank you for your time!</a:t>
            </a:r>
            <a:endParaRPr b="1" sz="3400">
              <a:solidFill>
                <a:schemeClr val="dk1"/>
              </a:solidFill>
              <a:latin typeface="Lexend"/>
              <a:ea typeface="Lexend"/>
              <a:cs typeface="Lexend"/>
              <a:sym typeface="Lexend"/>
            </a:endParaRPr>
          </a:p>
        </p:txBody>
      </p:sp>
      <p:sp>
        <p:nvSpPr>
          <p:cNvPr id="216" name="Google Shape;216;p30"/>
          <p:cNvSpPr txBox="1"/>
          <p:nvPr/>
        </p:nvSpPr>
        <p:spPr>
          <a:xfrm>
            <a:off x="2348575" y="2271600"/>
            <a:ext cx="4530900" cy="6003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GB" sz="1300">
                <a:solidFill>
                  <a:schemeClr val="lt1"/>
                </a:solidFill>
                <a:latin typeface="Lexend"/>
                <a:ea typeface="Lexend"/>
                <a:cs typeface="Lexend"/>
                <a:sym typeface="Lexend"/>
              </a:rPr>
              <a:t>Together, we can support disadvantaged young people to achieve success in STEM</a:t>
            </a:r>
            <a:endParaRPr b="1" sz="1300">
              <a:solidFill>
                <a:schemeClr val="lt1"/>
              </a:solidFill>
              <a:latin typeface="Lexend"/>
              <a:ea typeface="Lexend"/>
              <a:cs typeface="Lexend"/>
              <a:sym typeface="Lexend"/>
            </a:endParaRPr>
          </a:p>
          <a:p>
            <a:pPr indent="0" lvl="0" marL="0" rtl="0" algn="l">
              <a:spcBef>
                <a:spcPts val="0"/>
              </a:spcBef>
              <a:spcAft>
                <a:spcPts val="0"/>
              </a:spcAft>
              <a:buNone/>
            </a:pPr>
            <a:r>
              <a:t/>
            </a:r>
            <a:endParaRPr sz="1300">
              <a:solidFill>
                <a:schemeClr val="dk1"/>
              </a:solidFill>
              <a:latin typeface="Lexend"/>
              <a:ea typeface="Lexend"/>
              <a:cs typeface="Lexend"/>
              <a:sym typeface="Lexend"/>
            </a:endParaRPr>
          </a:p>
        </p:txBody>
      </p:sp>
      <p:sp>
        <p:nvSpPr>
          <p:cNvPr id="217" name="Google Shape;217;p30"/>
          <p:cNvSpPr txBox="1"/>
          <p:nvPr/>
        </p:nvSpPr>
        <p:spPr>
          <a:xfrm>
            <a:off x="1649689" y="3073400"/>
            <a:ext cx="5844600" cy="72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3400">
                <a:solidFill>
                  <a:schemeClr val="dk1"/>
                </a:solidFill>
                <a:latin typeface="Lexend"/>
                <a:ea typeface="Lexend"/>
                <a:cs typeface="Lexend"/>
                <a:sym typeface="Lexend"/>
              </a:rPr>
              <a:t>Any questions?</a:t>
            </a:r>
            <a:endParaRPr b="1" sz="3400">
              <a:solidFill>
                <a:schemeClr val="dk1"/>
              </a:solidFill>
              <a:latin typeface="Lexend"/>
              <a:ea typeface="Lexend"/>
              <a:cs typeface="Lexend"/>
              <a:sym typeface="Lexend"/>
            </a:endParaRPr>
          </a:p>
        </p:txBody>
      </p:sp>
      <p:pic>
        <p:nvPicPr>
          <p:cNvPr id="218" name="Google Shape;218;p30"/>
          <p:cNvPicPr preferRelativeResize="0"/>
          <p:nvPr/>
        </p:nvPicPr>
        <p:blipFill rotWithShape="1">
          <a:blip r:embed="rId3">
            <a:alphaModFix/>
          </a:blip>
          <a:srcRect b="0" l="0" r="0" t="0"/>
          <a:stretch/>
        </p:blipFill>
        <p:spPr>
          <a:xfrm>
            <a:off x="7752956" y="4726423"/>
            <a:ext cx="1221546" cy="3337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1"/>
          <p:cNvSpPr txBox="1"/>
          <p:nvPr/>
        </p:nvSpPr>
        <p:spPr>
          <a:xfrm>
            <a:off x="750200" y="416800"/>
            <a:ext cx="6696000" cy="7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400">
                <a:solidFill>
                  <a:schemeClr val="dk1"/>
                </a:solidFill>
                <a:latin typeface="Lexend"/>
                <a:ea typeface="Lexend"/>
                <a:cs typeface="Lexend"/>
                <a:sym typeface="Lexend"/>
              </a:rPr>
              <a:t>Helpful links:</a:t>
            </a:r>
            <a:endParaRPr b="1" sz="3400">
              <a:solidFill>
                <a:schemeClr val="dk1"/>
              </a:solidFill>
              <a:latin typeface="Lexend"/>
              <a:ea typeface="Lexend"/>
              <a:cs typeface="Lexend"/>
              <a:sym typeface="Lexend"/>
            </a:endParaRPr>
          </a:p>
        </p:txBody>
      </p:sp>
      <p:sp>
        <p:nvSpPr>
          <p:cNvPr id="224" name="Google Shape;224;p31"/>
          <p:cNvSpPr/>
          <p:nvPr/>
        </p:nvSpPr>
        <p:spPr>
          <a:xfrm>
            <a:off x="884725" y="1019525"/>
            <a:ext cx="588000" cy="69000"/>
          </a:xfrm>
          <a:prstGeom prst="rect">
            <a:avLst/>
          </a:prstGeom>
          <a:solidFill>
            <a:srgbClr val="00C8D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25" name="Google Shape;225;p31"/>
          <p:cNvSpPr txBox="1"/>
          <p:nvPr/>
        </p:nvSpPr>
        <p:spPr>
          <a:xfrm>
            <a:off x="656125" y="1213725"/>
            <a:ext cx="8259300" cy="3879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b="1" lang="en-GB" sz="1200">
                <a:solidFill>
                  <a:schemeClr val="dk1"/>
                </a:solidFill>
                <a:latin typeface="Lexend"/>
                <a:ea typeface="Lexend"/>
                <a:cs typeface="Lexend"/>
                <a:sym typeface="Lexend"/>
              </a:rPr>
              <a:t>About our programmes:</a:t>
            </a:r>
            <a:endParaRPr b="1" sz="1200">
              <a:solidFill>
                <a:schemeClr val="dk1"/>
              </a:solidFill>
              <a:latin typeface="Lexend"/>
              <a:ea typeface="Lexend"/>
              <a:cs typeface="Lexend"/>
              <a:sym typeface="Lexend"/>
            </a:endParaRPr>
          </a:p>
          <a:p>
            <a:pPr indent="0" lvl="0" marL="0" rtl="0" algn="l">
              <a:spcBef>
                <a:spcPts val="0"/>
              </a:spcBef>
              <a:spcAft>
                <a:spcPts val="0"/>
              </a:spcAft>
              <a:buNone/>
            </a:pPr>
            <a:r>
              <a:rPr b="1" lang="en-GB" sz="1200">
                <a:solidFill>
                  <a:schemeClr val="dk1"/>
                </a:solidFill>
                <a:latin typeface="Lexend"/>
                <a:ea typeface="Lexend"/>
                <a:cs typeface="Lexend"/>
                <a:sym typeface="Lexend"/>
              </a:rPr>
              <a:t>In2STEM </a:t>
            </a:r>
            <a:r>
              <a:rPr lang="en-GB" sz="1200" u="sng">
                <a:solidFill>
                  <a:schemeClr val="hlink"/>
                </a:solidFill>
                <a:latin typeface="Lexend"/>
                <a:ea typeface="Lexend"/>
                <a:cs typeface="Lexend"/>
                <a:sym typeface="Lexend"/>
                <a:hlinkClick r:id="rId3"/>
              </a:rPr>
              <a:t>https://in2scienceuk.org/our-programmes/in2stem/</a:t>
            </a:r>
            <a:r>
              <a:rPr lang="en-GB" sz="1200">
                <a:solidFill>
                  <a:schemeClr val="dk1"/>
                </a:solidFill>
                <a:latin typeface="Lexend"/>
                <a:ea typeface="Lexend"/>
                <a:cs typeface="Lexend"/>
                <a:sym typeface="Lexend"/>
              </a:rPr>
              <a:t> </a:t>
            </a:r>
            <a:endParaRPr sz="1200">
              <a:solidFill>
                <a:schemeClr val="dk1"/>
              </a:solidFill>
              <a:latin typeface="Lexend"/>
              <a:ea typeface="Lexend"/>
              <a:cs typeface="Lexend"/>
              <a:sym typeface="Lexend"/>
            </a:endParaRPr>
          </a:p>
          <a:p>
            <a:pPr indent="0" lvl="0" marL="0" rtl="0" algn="l">
              <a:spcBef>
                <a:spcPts val="0"/>
              </a:spcBef>
              <a:spcAft>
                <a:spcPts val="0"/>
              </a:spcAft>
              <a:buNone/>
            </a:pPr>
            <a:r>
              <a:rPr b="1" lang="en-GB" sz="1200">
                <a:solidFill>
                  <a:schemeClr val="dk1"/>
                </a:solidFill>
                <a:latin typeface="Lexend"/>
                <a:ea typeface="Lexend"/>
                <a:cs typeface="Lexend"/>
                <a:sym typeface="Lexend"/>
              </a:rPr>
              <a:t>In2research </a:t>
            </a:r>
            <a:r>
              <a:rPr lang="en-GB" sz="1200" u="sng">
                <a:solidFill>
                  <a:schemeClr val="hlink"/>
                </a:solidFill>
                <a:latin typeface="Lexend"/>
                <a:ea typeface="Lexend"/>
                <a:cs typeface="Lexend"/>
                <a:sym typeface="Lexend"/>
                <a:hlinkClick r:id="rId4"/>
              </a:rPr>
              <a:t>https://in2scienceuk.org/our-programmes/in2research/</a:t>
            </a:r>
            <a:r>
              <a:rPr lang="en-GB" sz="1200">
                <a:solidFill>
                  <a:schemeClr val="dk1"/>
                </a:solidFill>
                <a:latin typeface="Lexend"/>
                <a:ea typeface="Lexend"/>
                <a:cs typeface="Lexend"/>
                <a:sym typeface="Lexend"/>
              </a:rPr>
              <a:t> </a:t>
            </a:r>
            <a:endParaRPr sz="1200">
              <a:solidFill>
                <a:schemeClr val="dk1"/>
              </a:solidFill>
              <a:latin typeface="Lexend"/>
              <a:ea typeface="Lexend"/>
              <a:cs typeface="Lexend"/>
              <a:sym typeface="Lexend"/>
            </a:endParaRPr>
          </a:p>
          <a:p>
            <a:pPr indent="0" lvl="0" marL="0" rtl="0" algn="l">
              <a:spcBef>
                <a:spcPts val="0"/>
              </a:spcBef>
              <a:spcAft>
                <a:spcPts val="0"/>
              </a:spcAft>
              <a:buNone/>
            </a:pPr>
            <a:r>
              <a:rPr b="1" lang="en-GB" sz="1200">
                <a:solidFill>
                  <a:schemeClr val="dk1"/>
                </a:solidFill>
                <a:latin typeface="Lexend"/>
                <a:ea typeface="Lexend"/>
                <a:cs typeface="Lexend"/>
                <a:sym typeface="Lexend"/>
              </a:rPr>
              <a:t>In2careers </a:t>
            </a:r>
            <a:r>
              <a:rPr lang="en-GB" sz="1200" u="sng">
                <a:solidFill>
                  <a:schemeClr val="hlink"/>
                </a:solidFill>
                <a:latin typeface="Lexend"/>
                <a:ea typeface="Lexend"/>
                <a:cs typeface="Lexend"/>
                <a:sym typeface="Lexend"/>
                <a:hlinkClick r:id="rId5"/>
              </a:rPr>
              <a:t>https://in2scienceuk.org/our-programmes/in2careers/</a:t>
            </a:r>
            <a:r>
              <a:rPr lang="en-GB" sz="1200">
                <a:solidFill>
                  <a:schemeClr val="dk1"/>
                </a:solidFill>
                <a:latin typeface="Lexend"/>
                <a:ea typeface="Lexend"/>
                <a:cs typeface="Lexend"/>
                <a:sym typeface="Lexend"/>
              </a:rPr>
              <a:t> </a:t>
            </a:r>
            <a:endParaRPr sz="1200">
              <a:solidFill>
                <a:schemeClr val="dk1"/>
              </a:solidFill>
              <a:latin typeface="Lexend"/>
              <a:ea typeface="Lexend"/>
              <a:cs typeface="Lexend"/>
              <a:sym typeface="Lexend"/>
            </a:endParaRPr>
          </a:p>
          <a:p>
            <a:pPr indent="0" lvl="0" marL="0" rtl="0" algn="l">
              <a:spcBef>
                <a:spcPts val="0"/>
              </a:spcBef>
              <a:spcAft>
                <a:spcPts val="0"/>
              </a:spcAft>
              <a:buNone/>
            </a:pPr>
            <a:r>
              <a:t/>
            </a:r>
            <a:endParaRPr sz="1200">
              <a:solidFill>
                <a:schemeClr val="dk1"/>
              </a:solidFill>
              <a:latin typeface="Lexend"/>
              <a:ea typeface="Lexend"/>
              <a:cs typeface="Lexend"/>
              <a:sym typeface="Lexend"/>
            </a:endParaRPr>
          </a:p>
          <a:p>
            <a:pPr indent="0" lvl="0" marL="0" rtl="0" algn="l">
              <a:spcBef>
                <a:spcPts val="0"/>
              </a:spcBef>
              <a:spcAft>
                <a:spcPts val="0"/>
              </a:spcAft>
              <a:buNone/>
            </a:pPr>
            <a:r>
              <a:rPr b="1" lang="en-GB" sz="1200">
                <a:solidFill>
                  <a:schemeClr val="dk1"/>
                </a:solidFill>
                <a:latin typeface="Lexend"/>
                <a:ea typeface="Lexend"/>
                <a:cs typeface="Lexend"/>
                <a:sym typeface="Lexend"/>
              </a:rPr>
              <a:t>Our impact reports </a:t>
            </a:r>
            <a:r>
              <a:rPr lang="en-GB" sz="1200" u="sng">
                <a:solidFill>
                  <a:schemeClr val="hlink"/>
                </a:solidFill>
                <a:latin typeface="Lexend"/>
                <a:ea typeface="Lexend"/>
                <a:cs typeface="Lexend"/>
                <a:sym typeface="Lexend"/>
                <a:hlinkClick r:id="rId6"/>
              </a:rPr>
              <a:t>https://in2scienceuk.org/impact/</a:t>
            </a:r>
            <a:r>
              <a:rPr lang="en-GB" sz="1200">
                <a:solidFill>
                  <a:schemeClr val="dk1"/>
                </a:solidFill>
                <a:latin typeface="Lexend"/>
                <a:ea typeface="Lexend"/>
                <a:cs typeface="Lexend"/>
                <a:sym typeface="Lexend"/>
              </a:rPr>
              <a:t> </a:t>
            </a:r>
            <a:endParaRPr b="1" sz="1200">
              <a:solidFill>
                <a:schemeClr val="dk1"/>
              </a:solidFill>
              <a:latin typeface="Lexend"/>
              <a:ea typeface="Lexend"/>
              <a:cs typeface="Lexend"/>
              <a:sym typeface="Lexend"/>
            </a:endParaRPr>
          </a:p>
          <a:p>
            <a:pPr indent="0" lvl="0" marL="0" rtl="0" algn="l">
              <a:spcBef>
                <a:spcPts val="0"/>
              </a:spcBef>
              <a:spcAft>
                <a:spcPts val="0"/>
              </a:spcAft>
              <a:buNone/>
            </a:pPr>
            <a:r>
              <a:t/>
            </a:r>
            <a:endParaRPr sz="1200">
              <a:solidFill>
                <a:schemeClr val="dk1"/>
              </a:solidFill>
              <a:latin typeface="Lexend"/>
              <a:ea typeface="Lexend"/>
              <a:cs typeface="Lexend"/>
              <a:sym typeface="Lexend"/>
            </a:endParaRPr>
          </a:p>
          <a:p>
            <a:pPr indent="0" lvl="0" marL="0" rtl="0" algn="l">
              <a:spcBef>
                <a:spcPts val="0"/>
              </a:spcBef>
              <a:spcAft>
                <a:spcPts val="0"/>
              </a:spcAft>
              <a:buNone/>
            </a:pPr>
            <a:r>
              <a:rPr b="1" lang="en-GB" sz="1200">
                <a:solidFill>
                  <a:schemeClr val="dk1"/>
                </a:solidFill>
                <a:latin typeface="Lexend"/>
                <a:ea typeface="Lexend"/>
                <a:cs typeface="Lexend"/>
                <a:sym typeface="Lexend"/>
              </a:rPr>
              <a:t>Volunteer information:</a:t>
            </a:r>
            <a:endParaRPr b="1" sz="1200">
              <a:solidFill>
                <a:schemeClr val="dk1"/>
              </a:solidFill>
              <a:latin typeface="Lexend"/>
              <a:ea typeface="Lexend"/>
              <a:cs typeface="Lexend"/>
              <a:sym typeface="Lexend"/>
            </a:endParaRPr>
          </a:p>
          <a:p>
            <a:pPr indent="0" lvl="0" marL="0" rtl="0" algn="l">
              <a:spcBef>
                <a:spcPts val="0"/>
              </a:spcBef>
              <a:spcAft>
                <a:spcPts val="0"/>
              </a:spcAft>
              <a:buNone/>
            </a:pPr>
            <a:r>
              <a:rPr b="1" lang="en-GB" sz="1200">
                <a:solidFill>
                  <a:schemeClr val="dk1"/>
                </a:solidFill>
                <a:latin typeface="Lexend"/>
                <a:ea typeface="Lexend"/>
                <a:cs typeface="Lexend"/>
                <a:sym typeface="Lexend"/>
              </a:rPr>
              <a:t>General </a:t>
            </a:r>
            <a:r>
              <a:rPr lang="en-GB" sz="1200" u="sng">
                <a:solidFill>
                  <a:schemeClr val="hlink"/>
                </a:solidFill>
                <a:latin typeface="Lexend"/>
                <a:ea typeface="Lexend"/>
                <a:cs typeface="Lexend"/>
                <a:sym typeface="Lexend"/>
                <a:hlinkClick r:id="rId7"/>
              </a:rPr>
              <a:t>https://in2scienceuk.org/volunteer/</a:t>
            </a:r>
            <a:r>
              <a:rPr lang="en-GB" sz="1200">
                <a:solidFill>
                  <a:schemeClr val="dk1"/>
                </a:solidFill>
                <a:latin typeface="Lexend"/>
                <a:ea typeface="Lexend"/>
                <a:cs typeface="Lexend"/>
                <a:sym typeface="Lexend"/>
              </a:rPr>
              <a:t> </a:t>
            </a:r>
            <a:endParaRPr b="1" sz="1200">
              <a:solidFill>
                <a:schemeClr val="dk1"/>
              </a:solidFill>
              <a:latin typeface="Lexend"/>
              <a:ea typeface="Lexend"/>
              <a:cs typeface="Lexend"/>
              <a:sym typeface="Lexend"/>
            </a:endParaRPr>
          </a:p>
          <a:p>
            <a:pPr indent="0" lvl="0" marL="0" rtl="0" algn="l">
              <a:spcBef>
                <a:spcPts val="0"/>
              </a:spcBef>
              <a:spcAft>
                <a:spcPts val="0"/>
              </a:spcAft>
              <a:buNone/>
            </a:pPr>
            <a:r>
              <a:rPr b="1" lang="en-GB" sz="1200">
                <a:solidFill>
                  <a:schemeClr val="dk1"/>
                </a:solidFill>
                <a:latin typeface="Lexend"/>
                <a:ea typeface="Lexend"/>
                <a:cs typeface="Lexend"/>
                <a:sym typeface="Lexend"/>
              </a:rPr>
              <a:t>In2STEM</a:t>
            </a:r>
            <a:endParaRPr b="1" sz="1200">
              <a:solidFill>
                <a:schemeClr val="dk1"/>
              </a:solidFill>
              <a:latin typeface="Lexend"/>
              <a:ea typeface="Lexend"/>
              <a:cs typeface="Lexend"/>
              <a:sym typeface="Lexend"/>
            </a:endParaRPr>
          </a:p>
          <a:p>
            <a:pPr indent="-304800" lvl="0" marL="457200" rtl="0" algn="l">
              <a:spcBef>
                <a:spcPts val="0"/>
              </a:spcBef>
              <a:spcAft>
                <a:spcPts val="0"/>
              </a:spcAft>
              <a:buClr>
                <a:schemeClr val="dk1"/>
              </a:buClr>
              <a:buSzPts val="1200"/>
              <a:buFont typeface="Lexend"/>
              <a:buChar char="●"/>
            </a:pPr>
            <a:r>
              <a:rPr b="1" lang="en-GB" sz="1200">
                <a:solidFill>
                  <a:schemeClr val="dk1"/>
                </a:solidFill>
                <a:latin typeface="Lexend"/>
                <a:ea typeface="Lexend"/>
                <a:cs typeface="Lexend"/>
                <a:sym typeface="Lexend"/>
              </a:rPr>
              <a:t>FAQs for hosting a placement </a:t>
            </a:r>
            <a:r>
              <a:rPr lang="en-GB" sz="1200" u="sng">
                <a:solidFill>
                  <a:schemeClr val="hlink"/>
                </a:solidFill>
                <a:latin typeface="Lexend"/>
                <a:ea typeface="Lexend"/>
                <a:cs typeface="Lexend"/>
                <a:sym typeface="Lexend"/>
                <a:hlinkClick r:id="rId8"/>
              </a:rPr>
              <a:t>https://in2scienceuk.org/volunteers-in2stem/</a:t>
            </a:r>
            <a:r>
              <a:rPr lang="en-GB" sz="1200">
                <a:solidFill>
                  <a:schemeClr val="dk1"/>
                </a:solidFill>
                <a:latin typeface="Lexend"/>
                <a:ea typeface="Lexend"/>
                <a:cs typeface="Lexend"/>
                <a:sym typeface="Lexend"/>
              </a:rPr>
              <a:t> </a:t>
            </a:r>
            <a:endParaRPr sz="1200">
              <a:solidFill>
                <a:schemeClr val="dk1"/>
              </a:solidFill>
              <a:latin typeface="Lexend"/>
              <a:ea typeface="Lexend"/>
              <a:cs typeface="Lexend"/>
              <a:sym typeface="Lexend"/>
            </a:endParaRPr>
          </a:p>
          <a:p>
            <a:pPr indent="-304800" lvl="0" marL="457200" rtl="0" algn="l">
              <a:spcBef>
                <a:spcPts val="0"/>
              </a:spcBef>
              <a:spcAft>
                <a:spcPts val="0"/>
              </a:spcAft>
              <a:buClr>
                <a:schemeClr val="dk1"/>
              </a:buClr>
              <a:buSzPts val="1200"/>
              <a:buFont typeface="Lexend"/>
              <a:buChar char="●"/>
            </a:pPr>
            <a:r>
              <a:rPr b="1" lang="en-GB" sz="1200">
                <a:solidFill>
                  <a:schemeClr val="dk1"/>
                </a:solidFill>
                <a:latin typeface="Lexend"/>
                <a:ea typeface="Lexend"/>
                <a:cs typeface="Lexend"/>
                <a:sym typeface="Lexend"/>
              </a:rPr>
              <a:t>Register for one of our info sessions </a:t>
            </a:r>
            <a:r>
              <a:rPr lang="en-GB" sz="1200" u="sng">
                <a:solidFill>
                  <a:schemeClr val="hlink"/>
                </a:solidFill>
                <a:latin typeface="Lexend"/>
                <a:ea typeface="Lexend"/>
                <a:cs typeface="Lexend"/>
                <a:sym typeface="Lexend"/>
                <a:hlinkClick r:id="rId9"/>
              </a:rPr>
              <a:t>https://in2scienceuk.org/volunteers-in2stem/programme-information/</a:t>
            </a:r>
            <a:r>
              <a:rPr lang="en-GB" sz="1200">
                <a:solidFill>
                  <a:schemeClr val="dk1"/>
                </a:solidFill>
                <a:latin typeface="Lexend"/>
                <a:ea typeface="Lexend"/>
                <a:cs typeface="Lexend"/>
                <a:sym typeface="Lexend"/>
              </a:rPr>
              <a:t>   </a:t>
            </a:r>
            <a:endParaRPr sz="1200">
              <a:solidFill>
                <a:schemeClr val="dk1"/>
              </a:solidFill>
              <a:latin typeface="Lexend"/>
              <a:ea typeface="Lexend"/>
              <a:cs typeface="Lexend"/>
              <a:sym typeface="Lexend"/>
            </a:endParaRPr>
          </a:p>
          <a:p>
            <a:pPr indent="-304800" lvl="0" marL="457200" rtl="0" algn="l">
              <a:spcBef>
                <a:spcPts val="0"/>
              </a:spcBef>
              <a:spcAft>
                <a:spcPts val="0"/>
              </a:spcAft>
              <a:buClr>
                <a:schemeClr val="dk1"/>
              </a:buClr>
              <a:buSzPts val="1200"/>
              <a:buFont typeface="Lexend"/>
              <a:buChar char="●"/>
            </a:pPr>
            <a:r>
              <a:rPr b="1" lang="en-GB" sz="1200">
                <a:solidFill>
                  <a:schemeClr val="dk1"/>
                </a:solidFill>
                <a:latin typeface="Lexend"/>
                <a:ea typeface="Lexend"/>
                <a:cs typeface="Lexend"/>
                <a:sym typeface="Lexend"/>
              </a:rPr>
              <a:t>Application form</a:t>
            </a:r>
            <a:r>
              <a:rPr lang="en-GB" sz="1200">
                <a:solidFill>
                  <a:schemeClr val="dk1"/>
                </a:solidFill>
                <a:latin typeface="Lexend"/>
                <a:ea typeface="Lexend"/>
                <a:cs typeface="Lexend"/>
                <a:sym typeface="Lexend"/>
              </a:rPr>
              <a:t> </a:t>
            </a:r>
            <a:r>
              <a:rPr lang="en-GB" sz="1200" u="sng">
                <a:solidFill>
                  <a:schemeClr val="hlink"/>
                </a:solidFill>
                <a:latin typeface="Lexend"/>
                <a:ea typeface="Lexend"/>
                <a:cs typeface="Lexend"/>
                <a:sym typeface="Lexend"/>
                <a:hlinkClick r:id="rId10"/>
              </a:rPr>
              <a:t>https://in2scienceuk.org/volunteers-in2stem/host-apply/</a:t>
            </a:r>
            <a:r>
              <a:rPr lang="en-GB" sz="1200">
                <a:solidFill>
                  <a:schemeClr val="dk1"/>
                </a:solidFill>
                <a:latin typeface="Lexend"/>
                <a:ea typeface="Lexend"/>
                <a:cs typeface="Lexend"/>
                <a:sym typeface="Lexend"/>
              </a:rPr>
              <a:t> </a:t>
            </a:r>
            <a:endParaRPr sz="1200">
              <a:solidFill>
                <a:schemeClr val="dk1"/>
              </a:solidFill>
              <a:latin typeface="Lexend"/>
              <a:ea typeface="Lexend"/>
              <a:cs typeface="Lexend"/>
              <a:sym typeface="Lexend"/>
            </a:endParaRPr>
          </a:p>
          <a:p>
            <a:pPr indent="0" lvl="0" marL="0" rtl="0" algn="l">
              <a:spcBef>
                <a:spcPts val="0"/>
              </a:spcBef>
              <a:spcAft>
                <a:spcPts val="0"/>
              </a:spcAft>
              <a:buNone/>
            </a:pPr>
            <a:r>
              <a:rPr b="1" lang="en-GB" sz="1200">
                <a:solidFill>
                  <a:schemeClr val="dk1"/>
                </a:solidFill>
                <a:latin typeface="Lexend"/>
                <a:ea typeface="Lexend"/>
                <a:cs typeface="Lexend"/>
                <a:sym typeface="Lexend"/>
              </a:rPr>
              <a:t>In2research</a:t>
            </a:r>
            <a:endParaRPr b="1" sz="1200">
              <a:solidFill>
                <a:schemeClr val="dk1"/>
              </a:solidFill>
              <a:latin typeface="Lexend"/>
              <a:ea typeface="Lexend"/>
              <a:cs typeface="Lexend"/>
              <a:sym typeface="Lexend"/>
            </a:endParaRPr>
          </a:p>
          <a:p>
            <a:pPr indent="-304800" lvl="0" marL="457200" rtl="0" algn="l">
              <a:spcBef>
                <a:spcPts val="0"/>
              </a:spcBef>
              <a:spcAft>
                <a:spcPts val="0"/>
              </a:spcAft>
              <a:buClr>
                <a:schemeClr val="dk1"/>
              </a:buClr>
              <a:buSzPts val="1200"/>
              <a:buFont typeface="Lexend"/>
              <a:buChar char="●"/>
            </a:pPr>
            <a:r>
              <a:rPr b="1" lang="en-GB" sz="1200">
                <a:solidFill>
                  <a:schemeClr val="dk1"/>
                </a:solidFill>
                <a:latin typeface="Lexend"/>
                <a:ea typeface="Lexend"/>
                <a:cs typeface="Lexend"/>
                <a:sym typeface="Lexend"/>
              </a:rPr>
              <a:t>Expression of interest form </a:t>
            </a:r>
            <a:r>
              <a:rPr lang="en-GB" sz="1200" u="sng">
                <a:solidFill>
                  <a:schemeClr val="hlink"/>
                </a:solidFill>
                <a:latin typeface="Lexend"/>
                <a:ea typeface="Lexend"/>
                <a:cs typeface="Lexend"/>
                <a:sym typeface="Lexend"/>
                <a:hlinkClick r:id="rId11"/>
              </a:rPr>
              <a:t>https://survey.alchemer.eu/s3/90714379/2025-26-In2research-volunteer-expression-of-interest-form</a:t>
            </a:r>
            <a:endParaRPr sz="1200">
              <a:solidFill>
                <a:schemeClr val="dk1"/>
              </a:solidFill>
              <a:latin typeface="Lexend"/>
              <a:ea typeface="Lexend"/>
              <a:cs typeface="Lexend"/>
              <a:sym typeface="Lexend"/>
            </a:endParaRPr>
          </a:p>
          <a:p>
            <a:pPr indent="0" lvl="0" marL="0" rtl="0" algn="l">
              <a:spcBef>
                <a:spcPts val="0"/>
              </a:spcBef>
              <a:spcAft>
                <a:spcPts val="0"/>
              </a:spcAft>
              <a:buNone/>
            </a:pPr>
            <a:r>
              <a:rPr b="1" lang="en-GB" sz="1200">
                <a:solidFill>
                  <a:schemeClr val="dk1"/>
                </a:solidFill>
                <a:latin typeface="Lexend"/>
                <a:ea typeface="Lexend"/>
                <a:cs typeface="Lexend"/>
                <a:sym typeface="Lexend"/>
              </a:rPr>
              <a:t>In2careers </a:t>
            </a:r>
            <a:endParaRPr b="1" sz="1200">
              <a:solidFill>
                <a:schemeClr val="dk1"/>
              </a:solidFill>
              <a:latin typeface="Lexend"/>
              <a:ea typeface="Lexend"/>
              <a:cs typeface="Lexend"/>
              <a:sym typeface="Lexend"/>
            </a:endParaRPr>
          </a:p>
          <a:p>
            <a:pPr indent="-304800" lvl="0" marL="457200" rtl="0" algn="l">
              <a:spcBef>
                <a:spcPts val="0"/>
              </a:spcBef>
              <a:spcAft>
                <a:spcPts val="0"/>
              </a:spcAft>
              <a:buClr>
                <a:schemeClr val="dk1"/>
              </a:buClr>
              <a:buSzPts val="1200"/>
              <a:buFont typeface="Lexend"/>
              <a:buChar char="●"/>
            </a:pPr>
            <a:r>
              <a:rPr b="1" lang="en-GB" sz="1200">
                <a:solidFill>
                  <a:schemeClr val="dk1"/>
                </a:solidFill>
                <a:latin typeface="Lexend"/>
                <a:ea typeface="Lexend"/>
                <a:cs typeface="Lexend"/>
                <a:sym typeface="Lexend"/>
              </a:rPr>
              <a:t>More information </a:t>
            </a:r>
            <a:r>
              <a:rPr lang="en-GB" sz="1200" u="sng">
                <a:solidFill>
                  <a:schemeClr val="hlink"/>
                </a:solidFill>
                <a:latin typeface="Lexend"/>
                <a:ea typeface="Lexend"/>
                <a:cs typeface="Lexend"/>
                <a:sym typeface="Lexend"/>
                <a:hlinkClick r:id="rId12"/>
              </a:rPr>
              <a:t>https://in2scienceuk.org/in2careers-volunteers/</a:t>
            </a:r>
            <a:r>
              <a:rPr lang="en-GB" sz="1200">
                <a:solidFill>
                  <a:schemeClr val="dk1"/>
                </a:solidFill>
                <a:latin typeface="Lexend"/>
                <a:ea typeface="Lexend"/>
                <a:cs typeface="Lexend"/>
                <a:sym typeface="Lexend"/>
              </a:rPr>
              <a:t> </a:t>
            </a:r>
            <a:endParaRPr sz="1200">
              <a:solidFill>
                <a:schemeClr val="dk1"/>
              </a:solidFill>
              <a:latin typeface="Lexend"/>
              <a:ea typeface="Lexend"/>
              <a:cs typeface="Lexend"/>
              <a:sym typeface="Lexend"/>
            </a:endParaRPr>
          </a:p>
          <a:p>
            <a:pPr indent="0" lvl="0" marL="0" rtl="0" algn="l">
              <a:spcBef>
                <a:spcPts val="0"/>
              </a:spcBef>
              <a:spcAft>
                <a:spcPts val="0"/>
              </a:spcAft>
              <a:buNone/>
            </a:pPr>
            <a:r>
              <a:t/>
            </a:r>
            <a:endParaRPr sz="1200">
              <a:solidFill>
                <a:schemeClr val="dk1"/>
              </a:solidFill>
              <a:latin typeface="Lexend"/>
              <a:ea typeface="Lexend"/>
              <a:cs typeface="Lexend"/>
              <a:sym typeface="Lexend"/>
            </a:endParaRPr>
          </a:p>
          <a:p>
            <a:pPr indent="0" lvl="0" marL="0" rtl="0" algn="l">
              <a:spcBef>
                <a:spcPts val="0"/>
              </a:spcBef>
              <a:spcAft>
                <a:spcPts val="0"/>
              </a:spcAft>
              <a:buNone/>
            </a:pPr>
            <a:r>
              <a:t/>
            </a:r>
            <a:endParaRPr b="1" sz="1200">
              <a:solidFill>
                <a:schemeClr val="dk1"/>
              </a:solidFill>
              <a:latin typeface="Lexend"/>
              <a:ea typeface="Lexend"/>
              <a:cs typeface="Lexend"/>
              <a:sym typeface="Lexend"/>
            </a:endParaRPr>
          </a:p>
        </p:txBody>
      </p:sp>
      <p:pic>
        <p:nvPicPr>
          <p:cNvPr id="226" name="Google Shape;226;p31"/>
          <p:cNvPicPr preferRelativeResize="0"/>
          <p:nvPr/>
        </p:nvPicPr>
        <p:blipFill rotWithShape="1">
          <a:blip r:embed="rId13">
            <a:alphaModFix/>
          </a:blip>
          <a:srcRect b="0" l="0" r="0" t="0"/>
          <a:stretch/>
        </p:blipFill>
        <p:spPr>
          <a:xfrm>
            <a:off x="7752956" y="4726423"/>
            <a:ext cx="1221546" cy="3337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p:nvPr/>
        </p:nvSpPr>
        <p:spPr>
          <a:xfrm>
            <a:off x="242778" y="22730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9" name="Google Shape;69;p15"/>
          <p:cNvSpPr/>
          <p:nvPr/>
        </p:nvSpPr>
        <p:spPr>
          <a:xfrm>
            <a:off x="833725" y="1035450"/>
            <a:ext cx="588000" cy="69000"/>
          </a:xfrm>
          <a:prstGeom prst="rect">
            <a:avLst/>
          </a:prstGeom>
          <a:solidFill>
            <a:srgbClr val="F4D03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0" name="Google Shape;70;p15"/>
          <p:cNvSpPr txBox="1"/>
          <p:nvPr/>
        </p:nvSpPr>
        <p:spPr>
          <a:xfrm>
            <a:off x="833725" y="1389375"/>
            <a:ext cx="4920600" cy="35094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None/>
            </a:pPr>
            <a:r>
              <a:rPr lang="en-GB" sz="1500">
                <a:solidFill>
                  <a:schemeClr val="dk1"/>
                </a:solidFill>
                <a:latin typeface="Lexend"/>
                <a:ea typeface="Lexend"/>
                <a:cs typeface="Lexend"/>
                <a:sym typeface="Lexend"/>
              </a:rPr>
              <a:t>In2scienceUK is a social mobility charity dedicated to helping young people from </a:t>
            </a:r>
            <a:r>
              <a:rPr b="1" lang="en-GB" sz="1500">
                <a:solidFill>
                  <a:schemeClr val="dk1"/>
                </a:solidFill>
                <a:latin typeface="Lexend"/>
                <a:ea typeface="Lexend"/>
                <a:cs typeface="Lexend"/>
                <a:sym typeface="Lexend"/>
              </a:rPr>
              <a:t>low-income backgrounds</a:t>
            </a:r>
            <a:r>
              <a:rPr lang="en-GB" sz="1500">
                <a:solidFill>
                  <a:schemeClr val="dk1"/>
                </a:solidFill>
                <a:latin typeface="Lexend"/>
                <a:ea typeface="Lexend"/>
                <a:cs typeface="Lexend"/>
                <a:sym typeface="Lexend"/>
              </a:rPr>
              <a:t> all over the UK gain access to </a:t>
            </a:r>
            <a:r>
              <a:rPr b="1" lang="en-GB" sz="1500">
                <a:solidFill>
                  <a:schemeClr val="dk1"/>
                </a:solidFill>
                <a:latin typeface="Lexend"/>
                <a:ea typeface="Lexend"/>
                <a:cs typeface="Lexend"/>
                <a:sym typeface="Lexend"/>
              </a:rPr>
              <a:t>STEM degrees and careers</a:t>
            </a:r>
            <a:endParaRPr b="1" sz="1500">
              <a:solidFill>
                <a:schemeClr val="dk1"/>
              </a:solidFill>
              <a:latin typeface="Lexend"/>
              <a:ea typeface="Lexend"/>
              <a:cs typeface="Lexend"/>
              <a:sym typeface="Lexend"/>
            </a:endParaRPr>
          </a:p>
          <a:p>
            <a:pPr indent="0" lvl="0" marL="0" rtl="0" algn="l">
              <a:lnSpc>
                <a:spcPct val="90000"/>
              </a:lnSpc>
              <a:spcBef>
                <a:spcPts val="0"/>
              </a:spcBef>
              <a:spcAft>
                <a:spcPts val="0"/>
              </a:spcAft>
              <a:buNone/>
            </a:pPr>
            <a:r>
              <a:t/>
            </a:r>
            <a:endParaRPr b="1" sz="1500">
              <a:solidFill>
                <a:schemeClr val="dk1"/>
              </a:solidFill>
              <a:latin typeface="Lexend"/>
              <a:ea typeface="Lexend"/>
              <a:cs typeface="Lexend"/>
              <a:sym typeface="Lexend"/>
            </a:endParaRPr>
          </a:p>
          <a:p>
            <a:pPr indent="0" lvl="0" marL="0" rtl="0" algn="l">
              <a:lnSpc>
                <a:spcPct val="90000"/>
              </a:lnSpc>
              <a:spcBef>
                <a:spcPts val="0"/>
              </a:spcBef>
              <a:spcAft>
                <a:spcPts val="0"/>
              </a:spcAft>
              <a:buNone/>
            </a:pPr>
            <a:r>
              <a:rPr lang="en-GB" sz="1500">
                <a:solidFill>
                  <a:schemeClr val="dk1"/>
                </a:solidFill>
                <a:latin typeface="Lexend"/>
                <a:ea typeface="Lexend"/>
                <a:cs typeface="Lexend"/>
                <a:sym typeface="Lexend"/>
              </a:rPr>
              <a:t>This </a:t>
            </a:r>
            <a:r>
              <a:rPr b="1" lang="en-GB" sz="1500">
                <a:solidFill>
                  <a:schemeClr val="dk1"/>
                </a:solidFill>
                <a:latin typeface="Lexend"/>
                <a:ea typeface="Lexend"/>
                <a:cs typeface="Lexend"/>
                <a:sym typeface="Lexend"/>
              </a:rPr>
              <a:t>boosts diversity and inclusion</a:t>
            </a:r>
            <a:r>
              <a:rPr lang="en-GB" sz="1500">
                <a:solidFill>
                  <a:schemeClr val="dk1"/>
                </a:solidFill>
                <a:latin typeface="Lexend"/>
                <a:ea typeface="Lexend"/>
                <a:cs typeface="Lexend"/>
                <a:sym typeface="Lexend"/>
              </a:rPr>
              <a:t> in the UK STEM sector</a:t>
            </a:r>
            <a:br>
              <a:rPr lang="en-GB" sz="1500">
                <a:solidFill>
                  <a:schemeClr val="dk1"/>
                </a:solidFill>
                <a:latin typeface="Lexend"/>
                <a:ea typeface="Lexend"/>
                <a:cs typeface="Lexend"/>
                <a:sym typeface="Lexend"/>
              </a:rPr>
            </a:br>
            <a:endParaRPr sz="1500">
              <a:solidFill>
                <a:schemeClr val="dk1"/>
              </a:solidFill>
              <a:latin typeface="Lexend"/>
              <a:ea typeface="Lexend"/>
              <a:cs typeface="Lexend"/>
              <a:sym typeface="Lexend"/>
            </a:endParaRPr>
          </a:p>
          <a:p>
            <a:pPr indent="0" lvl="0" marL="0" rtl="0" algn="l">
              <a:spcBef>
                <a:spcPts val="0"/>
              </a:spcBef>
              <a:spcAft>
                <a:spcPts val="0"/>
              </a:spcAft>
              <a:buNone/>
            </a:pPr>
            <a:r>
              <a:rPr b="1" lang="en-GB" sz="1500">
                <a:solidFill>
                  <a:schemeClr val="dk1"/>
                </a:solidFill>
                <a:latin typeface="Lexend"/>
                <a:ea typeface="Lexend"/>
                <a:cs typeface="Lexend"/>
                <a:sym typeface="Lexend"/>
              </a:rPr>
              <a:t>How do we do this?</a:t>
            </a:r>
            <a:endParaRPr b="1" sz="1500">
              <a:solidFill>
                <a:schemeClr val="dk1"/>
              </a:solidFill>
              <a:latin typeface="Lexend"/>
              <a:ea typeface="Lexend"/>
              <a:cs typeface="Lexend"/>
              <a:sym typeface="Lexend"/>
            </a:endParaRPr>
          </a:p>
          <a:p>
            <a:pPr indent="0" lvl="0" marL="0" rtl="0" algn="l">
              <a:spcBef>
                <a:spcPts val="0"/>
              </a:spcBef>
              <a:spcAft>
                <a:spcPts val="0"/>
              </a:spcAft>
              <a:buNone/>
            </a:pPr>
            <a:r>
              <a:rPr lang="en-GB" sz="1500">
                <a:solidFill>
                  <a:schemeClr val="dk1"/>
                </a:solidFill>
                <a:latin typeface="Lexend"/>
                <a:ea typeface="Lexend"/>
                <a:cs typeface="Lexend"/>
                <a:sym typeface="Lexend"/>
              </a:rPr>
              <a:t>In2scienceUK delivers various programmes to young people of different age groups, providing high-quality opportunities such as:</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Placements</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Workshops</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Mentoring</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p:txBody>
      </p:sp>
      <p:pic>
        <p:nvPicPr>
          <p:cNvPr id="71" name="Google Shape;71;p15"/>
          <p:cNvPicPr preferRelativeResize="0"/>
          <p:nvPr/>
        </p:nvPicPr>
        <p:blipFill rotWithShape="1">
          <a:blip r:embed="rId3">
            <a:alphaModFix/>
          </a:blip>
          <a:srcRect b="0" l="23649" r="37144" t="0"/>
          <a:stretch/>
        </p:blipFill>
        <p:spPr>
          <a:xfrm>
            <a:off x="6118400" y="50"/>
            <a:ext cx="3025603" cy="5143501"/>
          </a:xfrm>
          <a:prstGeom prst="rect">
            <a:avLst/>
          </a:prstGeom>
          <a:solidFill>
            <a:srgbClr val="F5F8FA"/>
          </a:solidFill>
          <a:ln>
            <a:noFill/>
          </a:ln>
        </p:spPr>
      </p:pic>
      <p:sp>
        <p:nvSpPr>
          <p:cNvPr id="72" name="Google Shape;72;p15"/>
          <p:cNvSpPr txBox="1"/>
          <p:nvPr/>
        </p:nvSpPr>
        <p:spPr>
          <a:xfrm>
            <a:off x="741250" y="381750"/>
            <a:ext cx="3611100" cy="7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400">
                <a:solidFill>
                  <a:schemeClr val="dk1"/>
                </a:solidFill>
                <a:latin typeface="Lexend"/>
                <a:ea typeface="Lexend"/>
                <a:cs typeface="Lexend"/>
                <a:sym typeface="Lexend"/>
              </a:rPr>
              <a:t>Who are we?</a:t>
            </a:r>
            <a:endParaRPr b="1" sz="3400">
              <a:solidFill>
                <a:schemeClr val="dk1"/>
              </a:solidFill>
              <a:latin typeface="Lexend"/>
              <a:ea typeface="Lexend"/>
              <a:cs typeface="Lexend"/>
              <a:sym typeface="Lexend"/>
            </a:endParaRPr>
          </a:p>
        </p:txBody>
      </p:sp>
      <p:pic>
        <p:nvPicPr>
          <p:cNvPr id="73" name="Google Shape;73;p15"/>
          <p:cNvPicPr preferRelativeResize="0"/>
          <p:nvPr/>
        </p:nvPicPr>
        <p:blipFill>
          <a:blip r:embed="rId4">
            <a:alphaModFix/>
          </a:blip>
          <a:stretch>
            <a:fillRect/>
          </a:stretch>
        </p:blipFill>
        <p:spPr>
          <a:xfrm>
            <a:off x="7799300" y="4708599"/>
            <a:ext cx="1223100" cy="3337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p:nvPr/>
        </p:nvSpPr>
        <p:spPr>
          <a:xfrm>
            <a:off x="242778" y="22730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9" name="Google Shape;79;p16"/>
          <p:cNvSpPr/>
          <p:nvPr/>
        </p:nvSpPr>
        <p:spPr>
          <a:xfrm>
            <a:off x="3653125" y="1035450"/>
            <a:ext cx="588000" cy="69000"/>
          </a:xfrm>
          <a:prstGeom prst="rect">
            <a:avLst/>
          </a:prstGeom>
          <a:solidFill>
            <a:srgbClr val="F4D03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80" name="Google Shape;80;p16"/>
          <p:cNvSpPr txBox="1"/>
          <p:nvPr/>
        </p:nvSpPr>
        <p:spPr>
          <a:xfrm>
            <a:off x="3653125" y="1236975"/>
            <a:ext cx="5073300" cy="35694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None/>
            </a:pPr>
            <a:r>
              <a:rPr lang="en-GB">
                <a:solidFill>
                  <a:schemeClr val="dk1"/>
                </a:solidFill>
                <a:latin typeface="Lexend"/>
                <a:ea typeface="Lexend"/>
                <a:cs typeface="Lexend"/>
                <a:sym typeface="Lexend"/>
              </a:rPr>
              <a:t>People from low-income backgrounds remain </a:t>
            </a:r>
            <a:r>
              <a:rPr b="1" lang="en-GB">
                <a:solidFill>
                  <a:schemeClr val="dk1"/>
                </a:solidFill>
                <a:latin typeface="Lexend"/>
                <a:ea typeface="Lexend"/>
                <a:cs typeface="Lexend"/>
                <a:sym typeface="Lexend"/>
              </a:rPr>
              <a:t>significantly underrepresented</a:t>
            </a:r>
            <a:r>
              <a:rPr lang="en-GB">
                <a:solidFill>
                  <a:schemeClr val="dk1"/>
                </a:solidFill>
                <a:latin typeface="Lexend"/>
                <a:ea typeface="Lexend"/>
                <a:cs typeface="Lexend"/>
                <a:sym typeface="Lexend"/>
              </a:rPr>
              <a:t> in STEM: </a:t>
            </a:r>
            <a:endParaRPr>
              <a:solidFill>
                <a:schemeClr val="dk1"/>
              </a:solidFill>
              <a:latin typeface="Lexend"/>
              <a:ea typeface="Lexend"/>
              <a:cs typeface="Lexend"/>
              <a:sym typeface="Lexend"/>
            </a:endParaRPr>
          </a:p>
          <a:p>
            <a:pPr indent="0" lvl="0" marL="0" rtl="0" algn="l">
              <a:lnSpc>
                <a:spcPct val="90000"/>
              </a:lnSpc>
              <a:spcBef>
                <a:spcPts val="0"/>
              </a:spcBef>
              <a:spcAft>
                <a:spcPts val="0"/>
              </a:spcAft>
              <a:buNone/>
            </a:pPr>
            <a:r>
              <a:t/>
            </a:r>
            <a:endParaRPr sz="13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Only 6% of doctors, 9% of life science professionals and 19% of IT professionals were from low-socioeconomic backgrounds in 2022</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1 in 3 students from low-income households progress to university, compared to 1 in 2 of their peers</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a:p>
            <a:pPr indent="0" lvl="0" marL="0" rtl="0" algn="l">
              <a:spcBef>
                <a:spcPts val="0"/>
              </a:spcBef>
              <a:spcAft>
                <a:spcPts val="0"/>
              </a:spcAft>
              <a:buNone/>
            </a:pPr>
            <a:r>
              <a:rPr lang="en-GB" sz="1500">
                <a:solidFill>
                  <a:schemeClr val="dk1"/>
                </a:solidFill>
                <a:latin typeface="Lexend"/>
                <a:ea typeface="Lexend"/>
                <a:cs typeface="Lexend"/>
                <a:sym typeface="Lexend"/>
              </a:rPr>
              <a:t>There is </a:t>
            </a:r>
            <a:r>
              <a:rPr b="1" lang="en-GB" sz="1500">
                <a:solidFill>
                  <a:schemeClr val="dk1"/>
                </a:solidFill>
                <a:latin typeface="Lexend"/>
                <a:ea typeface="Lexend"/>
                <a:cs typeface="Lexend"/>
                <a:sym typeface="Lexend"/>
              </a:rPr>
              <a:t>economic inequality </a:t>
            </a:r>
            <a:r>
              <a:rPr lang="en-GB" sz="1500">
                <a:solidFill>
                  <a:schemeClr val="dk1"/>
                </a:solidFill>
                <a:latin typeface="Lexend"/>
                <a:ea typeface="Lexend"/>
                <a:cs typeface="Lexend"/>
                <a:sym typeface="Lexend"/>
              </a:rPr>
              <a:t>- UK STEM graduates can earn nearly 20% more than their peers</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b="1" sz="1500">
              <a:solidFill>
                <a:schemeClr val="dk1"/>
              </a:solidFill>
              <a:latin typeface="Lexend"/>
              <a:ea typeface="Lexend"/>
              <a:cs typeface="Lexend"/>
              <a:sym typeface="Lexend"/>
            </a:endParaRPr>
          </a:p>
          <a:p>
            <a:pPr indent="0" lvl="0" marL="0" rtl="0" algn="l">
              <a:spcBef>
                <a:spcPts val="0"/>
              </a:spcBef>
              <a:spcAft>
                <a:spcPts val="0"/>
              </a:spcAft>
              <a:buNone/>
            </a:pPr>
            <a:r>
              <a:rPr b="1" lang="en-GB" sz="1500">
                <a:solidFill>
                  <a:schemeClr val="dk1"/>
                </a:solidFill>
                <a:latin typeface="Lexend"/>
                <a:ea typeface="Lexend"/>
                <a:cs typeface="Lexend"/>
                <a:sym typeface="Lexend"/>
              </a:rPr>
              <a:t>Lack of STEM networks and </a:t>
            </a:r>
            <a:r>
              <a:rPr b="1" lang="en-GB" sz="1500">
                <a:solidFill>
                  <a:schemeClr val="dk1"/>
                </a:solidFill>
                <a:latin typeface="Lexend"/>
                <a:ea typeface="Lexend"/>
                <a:cs typeface="Lexend"/>
                <a:sym typeface="Lexend"/>
              </a:rPr>
              <a:t>knowledge</a:t>
            </a:r>
            <a:r>
              <a:rPr b="1" lang="en-GB" sz="1500">
                <a:solidFill>
                  <a:schemeClr val="dk1"/>
                </a:solidFill>
                <a:latin typeface="Lexend"/>
                <a:ea typeface="Lexend"/>
                <a:cs typeface="Lexend"/>
                <a:sym typeface="Lexend"/>
              </a:rPr>
              <a:t> of careers </a:t>
            </a:r>
            <a:r>
              <a:rPr lang="en-GB" sz="1500">
                <a:solidFill>
                  <a:schemeClr val="dk1"/>
                </a:solidFill>
                <a:latin typeface="Lexend"/>
                <a:ea typeface="Lexend"/>
                <a:cs typeface="Lexend"/>
                <a:sym typeface="Lexend"/>
              </a:rPr>
              <a:t>- Only 57% of teachers report that their schools engage with STEM employers annually</a:t>
            </a:r>
            <a:endParaRPr sz="1500">
              <a:solidFill>
                <a:schemeClr val="dk1"/>
              </a:solidFill>
              <a:latin typeface="Lexend"/>
              <a:ea typeface="Lexend"/>
              <a:cs typeface="Lexend"/>
              <a:sym typeface="Lexend"/>
            </a:endParaRPr>
          </a:p>
        </p:txBody>
      </p:sp>
      <p:sp>
        <p:nvSpPr>
          <p:cNvPr id="81" name="Google Shape;81;p16"/>
          <p:cNvSpPr txBox="1"/>
          <p:nvPr/>
        </p:nvSpPr>
        <p:spPr>
          <a:xfrm>
            <a:off x="3484450" y="379700"/>
            <a:ext cx="4974600" cy="7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400">
                <a:solidFill>
                  <a:schemeClr val="dk1"/>
                </a:solidFill>
                <a:latin typeface="Lexend"/>
                <a:ea typeface="Lexend"/>
                <a:cs typeface="Lexend"/>
                <a:sym typeface="Lexend"/>
              </a:rPr>
              <a:t>Why are we needed?</a:t>
            </a:r>
            <a:endParaRPr b="1" sz="3400">
              <a:solidFill>
                <a:schemeClr val="dk1"/>
              </a:solidFill>
              <a:latin typeface="Lexend"/>
              <a:ea typeface="Lexend"/>
              <a:cs typeface="Lexend"/>
              <a:sym typeface="Lexend"/>
            </a:endParaRPr>
          </a:p>
        </p:txBody>
      </p:sp>
      <p:pic>
        <p:nvPicPr>
          <p:cNvPr id="82" name="Google Shape;82;p16"/>
          <p:cNvPicPr preferRelativeResize="0"/>
          <p:nvPr/>
        </p:nvPicPr>
        <p:blipFill rotWithShape="1">
          <a:blip r:embed="rId3">
            <a:alphaModFix/>
          </a:blip>
          <a:srcRect b="0" l="16197" r="39155" t="0"/>
          <a:stretch/>
        </p:blipFill>
        <p:spPr>
          <a:xfrm>
            <a:off x="-59300" y="0"/>
            <a:ext cx="3445724" cy="5143501"/>
          </a:xfrm>
          <a:prstGeom prst="rect">
            <a:avLst/>
          </a:prstGeom>
          <a:noFill/>
          <a:ln>
            <a:noFill/>
          </a:ln>
        </p:spPr>
      </p:pic>
      <p:pic>
        <p:nvPicPr>
          <p:cNvPr id="83" name="Google Shape;83;p16"/>
          <p:cNvPicPr preferRelativeResize="0"/>
          <p:nvPr/>
        </p:nvPicPr>
        <p:blipFill rotWithShape="1">
          <a:blip r:embed="rId4">
            <a:alphaModFix/>
          </a:blip>
          <a:srcRect b="0" l="0" r="0" t="0"/>
          <a:stretch/>
        </p:blipFill>
        <p:spPr>
          <a:xfrm>
            <a:off x="7752956" y="4726423"/>
            <a:ext cx="1221546" cy="333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p:nvPr/>
        </p:nvSpPr>
        <p:spPr>
          <a:xfrm>
            <a:off x="242778" y="22730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89" name="Google Shape;89;p17"/>
          <p:cNvSpPr/>
          <p:nvPr/>
        </p:nvSpPr>
        <p:spPr>
          <a:xfrm>
            <a:off x="833725" y="1035450"/>
            <a:ext cx="588000" cy="69000"/>
          </a:xfrm>
          <a:prstGeom prst="rect">
            <a:avLst/>
          </a:prstGeom>
          <a:solidFill>
            <a:srgbClr val="F4D03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90" name="Google Shape;90;p17"/>
          <p:cNvSpPr txBox="1"/>
          <p:nvPr/>
        </p:nvSpPr>
        <p:spPr>
          <a:xfrm>
            <a:off x="833725" y="1361975"/>
            <a:ext cx="5119500" cy="33831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None/>
            </a:pPr>
            <a:r>
              <a:rPr lang="en-GB">
                <a:solidFill>
                  <a:schemeClr val="dk1"/>
                </a:solidFill>
                <a:latin typeface="Lexend"/>
                <a:ea typeface="Lexend"/>
                <a:cs typeface="Lexend"/>
                <a:sym typeface="Lexend"/>
              </a:rPr>
              <a:t>Young people from low-income backgrounds face </a:t>
            </a:r>
            <a:r>
              <a:rPr b="1" lang="en-GB">
                <a:solidFill>
                  <a:schemeClr val="dk1"/>
                </a:solidFill>
                <a:latin typeface="Lexend"/>
                <a:ea typeface="Lexend"/>
                <a:cs typeface="Lexend"/>
                <a:sym typeface="Lexend"/>
              </a:rPr>
              <a:t>unique challenges</a:t>
            </a:r>
            <a:r>
              <a:rPr lang="en-GB">
                <a:solidFill>
                  <a:schemeClr val="dk1"/>
                </a:solidFill>
                <a:latin typeface="Lexend"/>
                <a:ea typeface="Lexend"/>
                <a:cs typeface="Lexend"/>
                <a:sym typeface="Lexend"/>
              </a:rPr>
              <a:t> to realising their ambitions to become STEM professionals:</a:t>
            </a:r>
            <a:endParaRPr>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lang="en-GB">
                <a:solidFill>
                  <a:schemeClr val="dk1"/>
                </a:solidFill>
                <a:latin typeface="Lexend"/>
                <a:ea typeface="Lexend"/>
                <a:cs typeface="Lexend"/>
                <a:sym typeface="Lexend"/>
              </a:rPr>
              <a:t>Low exposure to relatable, aspirational role models.</a:t>
            </a:r>
            <a:endParaRPr>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lang="en-GB">
                <a:solidFill>
                  <a:schemeClr val="dk1"/>
                </a:solidFill>
                <a:latin typeface="Lexend"/>
                <a:ea typeface="Lexend"/>
                <a:cs typeface="Lexend"/>
                <a:sym typeface="Lexend"/>
              </a:rPr>
              <a:t>Poor access to financial and human capital.</a:t>
            </a:r>
            <a:endParaRPr>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lang="en-GB">
                <a:solidFill>
                  <a:schemeClr val="dk1"/>
                </a:solidFill>
                <a:latin typeface="Lexend"/>
                <a:ea typeface="Lexend"/>
                <a:cs typeface="Lexend"/>
                <a:sym typeface="Lexend"/>
              </a:rPr>
              <a:t>Poor access to academic and career-development services.</a:t>
            </a:r>
            <a:endParaRPr>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lang="en-GB">
                <a:solidFill>
                  <a:schemeClr val="dk1"/>
                </a:solidFill>
                <a:latin typeface="Lexend"/>
                <a:ea typeface="Lexend"/>
                <a:cs typeface="Lexend"/>
                <a:sym typeface="Lexend"/>
              </a:rPr>
              <a:t>Economic, racial and gender discrimination.</a:t>
            </a:r>
            <a:endParaRPr>
              <a:solidFill>
                <a:schemeClr val="dk1"/>
              </a:solidFill>
              <a:latin typeface="Lexend"/>
              <a:ea typeface="Lexend"/>
              <a:cs typeface="Lexend"/>
              <a:sym typeface="Lexend"/>
            </a:endParaRPr>
          </a:p>
          <a:p>
            <a:pPr indent="0" lvl="0" marL="0" rtl="0" algn="l">
              <a:spcBef>
                <a:spcPts val="0"/>
              </a:spcBef>
              <a:spcAft>
                <a:spcPts val="0"/>
              </a:spcAft>
              <a:buNone/>
            </a:pPr>
            <a:r>
              <a:t/>
            </a:r>
            <a:endParaRPr>
              <a:solidFill>
                <a:schemeClr val="dk1"/>
              </a:solidFill>
              <a:latin typeface="Lexend"/>
              <a:ea typeface="Lexend"/>
              <a:cs typeface="Lexend"/>
              <a:sym typeface="Lexend"/>
            </a:endParaRPr>
          </a:p>
          <a:p>
            <a:pPr indent="0" lvl="0" marL="0" rtl="0" algn="l">
              <a:spcBef>
                <a:spcPts val="0"/>
              </a:spcBef>
              <a:spcAft>
                <a:spcPts val="0"/>
              </a:spcAft>
              <a:buNone/>
            </a:pPr>
            <a:r>
              <a:rPr lang="en-GB">
                <a:solidFill>
                  <a:schemeClr val="dk1"/>
                </a:solidFill>
                <a:latin typeface="Lexend"/>
                <a:ea typeface="Lexend"/>
                <a:cs typeface="Lexend"/>
                <a:sym typeface="Lexend"/>
              </a:rPr>
              <a:t>in2scienceUK </a:t>
            </a:r>
            <a:r>
              <a:rPr b="1" lang="en-GB">
                <a:solidFill>
                  <a:schemeClr val="dk1"/>
                </a:solidFill>
                <a:latin typeface="Lexend"/>
                <a:ea typeface="Lexend"/>
                <a:cs typeface="Lexend"/>
                <a:sym typeface="Lexend"/>
              </a:rPr>
              <a:t>b</a:t>
            </a:r>
            <a:r>
              <a:rPr b="1" lang="en-GB">
                <a:solidFill>
                  <a:schemeClr val="dk1"/>
                </a:solidFill>
                <a:latin typeface="Lexend"/>
                <a:ea typeface="Lexend"/>
                <a:cs typeface="Lexend"/>
                <a:sym typeface="Lexend"/>
              </a:rPr>
              <a:t>reaks down these systemic barriers</a:t>
            </a:r>
            <a:r>
              <a:rPr lang="en-GB">
                <a:solidFill>
                  <a:schemeClr val="dk1"/>
                </a:solidFill>
                <a:latin typeface="Lexend"/>
                <a:ea typeface="Lexend"/>
                <a:cs typeface="Lexend"/>
                <a:sym typeface="Lexend"/>
              </a:rPr>
              <a:t> and </a:t>
            </a:r>
            <a:r>
              <a:rPr b="1" lang="en-GB">
                <a:solidFill>
                  <a:schemeClr val="dk1"/>
                </a:solidFill>
                <a:latin typeface="Lexend"/>
                <a:ea typeface="Lexend"/>
                <a:cs typeface="Lexend"/>
                <a:sym typeface="Lexend"/>
              </a:rPr>
              <a:t>widens access </a:t>
            </a:r>
            <a:r>
              <a:rPr lang="en-GB">
                <a:solidFill>
                  <a:schemeClr val="dk1"/>
                </a:solidFill>
                <a:latin typeface="Lexend"/>
                <a:ea typeface="Lexend"/>
                <a:cs typeface="Lexend"/>
                <a:sym typeface="Lexend"/>
              </a:rPr>
              <a:t>to STEM so that young people can progress to vibrant STEM careers and education regardless of their background:</a:t>
            </a:r>
            <a:endParaRPr>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lang="en-GB">
                <a:solidFill>
                  <a:schemeClr val="dk1"/>
                </a:solidFill>
                <a:latin typeface="Lexend"/>
                <a:ea typeface="Lexend"/>
                <a:cs typeface="Lexend"/>
                <a:sym typeface="Lexend"/>
              </a:rPr>
              <a:t>Practical</a:t>
            </a:r>
            <a:r>
              <a:rPr lang="en-GB">
                <a:solidFill>
                  <a:schemeClr val="dk1"/>
                </a:solidFill>
                <a:latin typeface="Lexend"/>
                <a:ea typeface="Lexend"/>
                <a:cs typeface="Lexend"/>
                <a:sym typeface="Lexend"/>
              </a:rPr>
              <a:t> and employability skills</a:t>
            </a:r>
            <a:endParaRPr>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lang="en-GB">
                <a:solidFill>
                  <a:schemeClr val="dk1"/>
                </a:solidFill>
                <a:latin typeface="Lexend"/>
                <a:ea typeface="Lexend"/>
                <a:cs typeface="Lexend"/>
                <a:sym typeface="Lexend"/>
              </a:rPr>
              <a:t>Knowledge of STEM pathways and careers</a:t>
            </a:r>
            <a:endParaRPr>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lang="en-GB">
                <a:solidFill>
                  <a:schemeClr val="dk1"/>
                </a:solidFill>
                <a:latin typeface="Lexend"/>
                <a:ea typeface="Lexend"/>
                <a:cs typeface="Lexend"/>
                <a:sym typeface="Lexend"/>
              </a:rPr>
              <a:t>Confidence</a:t>
            </a:r>
            <a:endParaRPr>
              <a:solidFill>
                <a:schemeClr val="dk1"/>
              </a:solidFill>
              <a:latin typeface="Lexend"/>
              <a:ea typeface="Lexend"/>
              <a:cs typeface="Lexend"/>
              <a:sym typeface="Lexend"/>
            </a:endParaRPr>
          </a:p>
        </p:txBody>
      </p:sp>
      <p:sp>
        <p:nvSpPr>
          <p:cNvPr id="91" name="Google Shape;91;p17"/>
          <p:cNvSpPr txBox="1"/>
          <p:nvPr/>
        </p:nvSpPr>
        <p:spPr>
          <a:xfrm>
            <a:off x="741250" y="381750"/>
            <a:ext cx="2840700" cy="7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400">
                <a:solidFill>
                  <a:schemeClr val="dk1"/>
                </a:solidFill>
                <a:latin typeface="Lexend"/>
                <a:ea typeface="Lexend"/>
                <a:cs typeface="Lexend"/>
                <a:sym typeface="Lexend"/>
              </a:rPr>
              <a:t>Our mission</a:t>
            </a:r>
            <a:endParaRPr b="1" sz="3400">
              <a:solidFill>
                <a:schemeClr val="dk1"/>
              </a:solidFill>
              <a:latin typeface="Lexend"/>
              <a:ea typeface="Lexend"/>
              <a:cs typeface="Lexend"/>
              <a:sym typeface="Lexend"/>
            </a:endParaRPr>
          </a:p>
        </p:txBody>
      </p:sp>
      <p:pic>
        <p:nvPicPr>
          <p:cNvPr id="92" name="Google Shape;92;p17"/>
          <p:cNvPicPr preferRelativeResize="0"/>
          <p:nvPr/>
        </p:nvPicPr>
        <p:blipFill>
          <a:blip r:embed="rId3">
            <a:alphaModFix/>
          </a:blip>
          <a:stretch>
            <a:fillRect/>
          </a:stretch>
        </p:blipFill>
        <p:spPr>
          <a:xfrm>
            <a:off x="7799300" y="4708599"/>
            <a:ext cx="1223100" cy="333775"/>
          </a:xfrm>
          <a:prstGeom prst="rect">
            <a:avLst/>
          </a:prstGeom>
          <a:noFill/>
          <a:ln>
            <a:noFill/>
          </a:ln>
        </p:spPr>
      </p:pic>
      <p:pic>
        <p:nvPicPr>
          <p:cNvPr id="93" name="Google Shape;93;p17"/>
          <p:cNvPicPr preferRelativeResize="0"/>
          <p:nvPr/>
        </p:nvPicPr>
        <p:blipFill rotWithShape="1">
          <a:blip r:embed="rId4">
            <a:alphaModFix/>
          </a:blip>
          <a:srcRect b="13770" l="0" r="67103" t="0"/>
          <a:stretch/>
        </p:blipFill>
        <p:spPr>
          <a:xfrm>
            <a:off x="6136050" y="50"/>
            <a:ext cx="3007949"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p:nvPr/>
        </p:nvSpPr>
        <p:spPr>
          <a:xfrm>
            <a:off x="242703" y="22725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99" name="Google Shape;99;p18"/>
          <p:cNvSpPr/>
          <p:nvPr/>
        </p:nvSpPr>
        <p:spPr>
          <a:xfrm>
            <a:off x="884725" y="1095725"/>
            <a:ext cx="588000" cy="69000"/>
          </a:xfrm>
          <a:prstGeom prst="rect">
            <a:avLst/>
          </a:prstGeom>
          <a:solidFill>
            <a:srgbClr val="00C8D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00" name="Google Shape;100;p18"/>
          <p:cNvSpPr txBox="1"/>
          <p:nvPr/>
        </p:nvSpPr>
        <p:spPr>
          <a:xfrm>
            <a:off x="740675" y="1356075"/>
            <a:ext cx="3186600" cy="3401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300">
                <a:solidFill>
                  <a:srgbClr val="000000"/>
                </a:solidFill>
                <a:latin typeface="Lexend"/>
                <a:ea typeface="Lexend"/>
                <a:cs typeface="Lexend"/>
                <a:sym typeface="Lexend"/>
              </a:rPr>
              <a:t>All In2scienceUK participants come from </a:t>
            </a:r>
            <a:r>
              <a:rPr b="1" lang="en-GB" sz="1300">
                <a:solidFill>
                  <a:srgbClr val="000000"/>
                </a:solidFill>
                <a:latin typeface="Lexend"/>
                <a:ea typeface="Lexend"/>
                <a:cs typeface="Lexend"/>
                <a:sym typeface="Lexend"/>
              </a:rPr>
              <a:t>low-income</a:t>
            </a:r>
            <a:r>
              <a:rPr lang="en-GB" sz="1300">
                <a:latin typeface="Lexend"/>
                <a:ea typeface="Lexend"/>
                <a:cs typeface="Lexend"/>
                <a:sym typeface="Lexend"/>
              </a:rPr>
              <a:t> </a:t>
            </a:r>
            <a:r>
              <a:rPr lang="en-GB" sz="1300">
                <a:solidFill>
                  <a:srgbClr val="000000"/>
                </a:solidFill>
                <a:latin typeface="Lexend"/>
                <a:ea typeface="Lexend"/>
                <a:cs typeface="Lexend"/>
                <a:sym typeface="Lexend"/>
              </a:rPr>
              <a:t>backgrounds. </a:t>
            </a:r>
            <a:endParaRPr sz="1300">
              <a:solidFill>
                <a:srgbClr val="000000"/>
              </a:solidFill>
              <a:latin typeface="Lexend"/>
              <a:ea typeface="Lexend"/>
              <a:cs typeface="Lexend"/>
              <a:sym typeface="Lexend"/>
            </a:endParaRPr>
          </a:p>
          <a:p>
            <a:pPr indent="0" lvl="0" marL="0" rtl="0" algn="l">
              <a:spcBef>
                <a:spcPts val="0"/>
              </a:spcBef>
              <a:spcAft>
                <a:spcPts val="0"/>
              </a:spcAft>
              <a:buNone/>
            </a:pPr>
            <a:r>
              <a:t/>
            </a:r>
            <a:endParaRPr sz="1300">
              <a:solidFill>
                <a:srgbClr val="000000"/>
              </a:solidFill>
              <a:latin typeface="Lexend"/>
              <a:ea typeface="Lexend"/>
              <a:cs typeface="Lexend"/>
              <a:sym typeface="Lexend"/>
            </a:endParaRPr>
          </a:p>
          <a:p>
            <a:pPr indent="0" lvl="0" marL="0" rtl="0" algn="l">
              <a:spcBef>
                <a:spcPts val="0"/>
              </a:spcBef>
              <a:spcAft>
                <a:spcPts val="0"/>
              </a:spcAft>
              <a:buNone/>
            </a:pPr>
            <a:r>
              <a:rPr lang="en-GB" sz="1300">
                <a:solidFill>
                  <a:srgbClr val="000000"/>
                </a:solidFill>
                <a:latin typeface="Lexend"/>
                <a:ea typeface="Lexend"/>
                <a:cs typeface="Lexend"/>
                <a:sym typeface="Lexend"/>
              </a:rPr>
              <a:t>To be eligible for our programmes, students must meet </a:t>
            </a:r>
            <a:r>
              <a:rPr b="1" lang="en-GB" sz="1300">
                <a:solidFill>
                  <a:srgbClr val="000000"/>
                </a:solidFill>
                <a:latin typeface="Lexend"/>
                <a:ea typeface="Lexend"/>
                <a:cs typeface="Lexend"/>
                <a:sym typeface="Lexend"/>
              </a:rPr>
              <a:t>one or more</a:t>
            </a:r>
            <a:r>
              <a:rPr lang="en-GB" sz="1300">
                <a:solidFill>
                  <a:srgbClr val="000000"/>
                </a:solidFill>
                <a:latin typeface="Lexend"/>
                <a:ea typeface="Lexend"/>
                <a:cs typeface="Lexend"/>
                <a:sym typeface="Lexend"/>
              </a:rPr>
              <a:t> of the following criteria:</a:t>
            </a:r>
            <a:endParaRPr sz="1300">
              <a:solidFill>
                <a:srgbClr val="000000"/>
              </a:solidFill>
              <a:latin typeface="Lexend"/>
              <a:ea typeface="Lexend"/>
              <a:cs typeface="Lexend"/>
              <a:sym typeface="Lexend"/>
            </a:endParaRPr>
          </a:p>
          <a:p>
            <a:pPr indent="-311150" lvl="0" marL="457200" rtl="0" algn="l">
              <a:spcBef>
                <a:spcPts val="0"/>
              </a:spcBef>
              <a:spcAft>
                <a:spcPts val="0"/>
              </a:spcAft>
              <a:buSzPts val="1300"/>
              <a:buFont typeface="Lexend"/>
              <a:buChar char="●"/>
            </a:pPr>
            <a:r>
              <a:rPr lang="en-GB" sz="1300">
                <a:latin typeface="Lexend"/>
                <a:ea typeface="Lexend"/>
                <a:cs typeface="Lexend"/>
                <a:sym typeface="Lexend"/>
              </a:rPr>
              <a:t>Eligible for free school meals</a:t>
            </a:r>
            <a:endParaRPr sz="1300">
              <a:latin typeface="Lexend"/>
              <a:ea typeface="Lexend"/>
              <a:cs typeface="Lexend"/>
              <a:sym typeface="Lexend"/>
            </a:endParaRPr>
          </a:p>
          <a:p>
            <a:pPr indent="-311150" lvl="0" marL="457200" rtl="0" algn="l">
              <a:spcBef>
                <a:spcPts val="0"/>
              </a:spcBef>
              <a:spcAft>
                <a:spcPts val="0"/>
              </a:spcAft>
              <a:buSzPts val="1300"/>
              <a:buFont typeface="Lexend"/>
              <a:buChar char="●"/>
            </a:pPr>
            <a:r>
              <a:rPr lang="en-GB" sz="1300">
                <a:latin typeface="Lexend"/>
                <a:ea typeface="Lexend"/>
                <a:cs typeface="Lexend"/>
                <a:sym typeface="Lexend"/>
              </a:rPr>
              <a:t>Have parents who do not have university degrees</a:t>
            </a:r>
            <a:endParaRPr sz="1300">
              <a:latin typeface="Lexend"/>
              <a:ea typeface="Lexend"/>
              <a:cs typeface="Lexend"/>
              <a:sym typeface="Lexend"/>
            </a:endParaRPr>
          </a:p>
          <a:p>
            <a:pPr indent="-311150" lvl="0" marL="457200" rtl="0" algn="l">
              <a:spcBef>
                <a:spcPts val="0"/>
              </a:spcBef>
              <a:spcAft>
                <a:spcPts val="0"/>
              </a:spcAft>
              <a:buSzPts val="1300"/>
              <a:buFont typeface="Lexend"/>
              <a:buChar char="●"/>
            </a:pPr>
            <a:r>
              <a:rPr lang="en-GB" sz="1300">
                <a:latin typeface="Lexend"/>
                <a:ea typeface="Lexend"/>
                <a:cs typeface="Lexend"/>
                <a:sym typeface="Lexend"/>
              </a:rPr>
              <a:t>Received Pupil Premium, Education Maintenance Allowance (EMA) or the 16-19 Bursary</a:t>
            </a:r>
            <a:endParaRPr sz="1300">
              <a:latin typeface="Lexend"/>
              <a:ea typeface="Lexend"/>
              <a:cs typeface="Lexend"/>
              <a:sym typeface="Lexend"/>
            </a:endParaRPr>
          </a:p>
          <a:p>
            <a:pPr indent="-311150" lvl="0" marL="457200" rtl="0" algn="l">
              <a:spcBef>
                <a:spcPts val="0"/>
              </a:spcBef>
              <a:spcAft>
                <a:spcPts val="0"/>
              </a:spcAft>
              <a:buSzPts val="1300"/>
              <a:buFont typeface="Lexend"/>
              <a:buChar char="●"/>
            </a:pPr>
            <a:r>
              <a:rPr lang="en-GB" sz="1300">
                <a:latin typeface="Lexend"/>
                <a:ea typeface="Lexend"/>
                <a:cs typeface="Lexend"/>
                <a:sym typeface="Lexend"/>
              </a:rPr>
              <a:t>Have care experience or caring responsibilities </a:t>
            </a:r>
            <a:endParaRPr sz="1300">
              <a:latin typeface="Lexend"/>
              <a:ea typeface="Lexend"/>
              <a:cs typeface="Lexend"/>
              <a:sym typeface="Lexend"/>
            </a:endParaRPr>
          </a:p>
          <a:p>
            <a:pPr indent="-311150" lvl="0" marL="457200" rtl="0" algn="l">
              <a:spcBef>
                <a:spcPts val="0"/>
              </a:spcBef>
              <a:spcAft>
                <a:spcPts val="0"/>
              </a:spcAft>
              <a:buSzPts val="1300"/>
              <a:buFont typeface="Lexend"/>
              <a:buChar char="●"/>
            </a:pPr>
            <a:r>
              <a:rPr lang="en-GB" sz="1300">
                <a:latin typeface="Lexend"/>
                <a:ea typeface="Lexend"/>
                <a:cs typeface="Lexend"/>
                <a:sym typeface="Lexend"/>
              </a:rPr>
              <a:t>Have an education </a:t>
            </a:r>
            <a:r>
              <a:rPr lang="en-GB" sz="1300">
                <a:latin typeface="Lexend"/>
                <a:ea typeface="Lexend"/>
                <a:cs typeface="Lexend"/>
                <a:sym typeface="Lexend"/>
              </a:rPr>
              <a:t>healthcare</a:t>
            </a:r>
            <a:r>
              <a:rPr lang="en-GB" sz="1300">
                <a:latin typeface="Lexend"/>
                <a:ea typeface="Lexend"/>
                <a:cs typeface="Lexend"/>
                <a:sym typeface="Lexend"/>
              </a:rPr>
              <a:t> plan</a:t>
            </a:r>
            <a:endParaRPr sz="1300">
              <a:latin typeface="Lexend"/>
              <a:ea typeface="Lexend"/>
              <a:cs typeface="Lexend"/>
              <a:sym typeface="Lexend"/>
            </a:endParaRPr>
          </a:p>
        </p:txBody>
      </p:sp>
      <p:sp>
        <p:nvSpPr>
          <p:cNvPr id="101" name="Google Shape;101;p18"/>
          <p:cNvSpPr txBox="1"/>
          <p:nvPr/>
        </p:nvSpPr>
        <p:spPr>
          <a:xfrm>
            <a:off x="732325" y="449225"/>
            <a:ext cx="3910800" cy="7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400">
                <a:solidFill>
                  <a:srgbClr val="000000"/>
                </a:solidFill>
                <a:latin typeface="Lexend"/>
                <a:ea typeface="Lexend"/>
                <a:cs typeface="Lexend"/>
                <a:sym typeface="Lexend"/>
              </a:rPr>
              <a:t>Our participants</a:t>
            </a:r>
            <a:endParaRPr b="1" sz="3400">
              <a:solidFill>
                <a:srgbClr val="000000"/>
              </a:solidFill>
              <a:latin typeface="Lexend"/>
              <a:ea typeface="Lexend"/>
              <a:cs typeface="Lexend"/>
              <a:sym typeface="Lexend"/>
            </a:endParaRPr>
          </a:p>
        </p:txBody>
      </p:sp>
      <p:sp>
        <p:nvSpPr>
          <p:cNvPr id="102" name="Google Shape;102;p18"/>
          <p:cNvSpPr txBox="1"/>
          <p:nvPr/>
        </p:nvSpPr>
        <p:spPr>
          <a:xfrm>
            <a:off x="0" y="4889575"/>
            <a:ext cx="3512400" cy="253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GB" sz="1050">
                <a:solidFill>
                  <a:srgbClr val="000000"/>
                </a:solidFill>
                <a:latin typeface="Lexend"/>
                <a:ea typeface="Lexend"/>
                <a:cs typeface="Lexend"/>
                <a:sym typeface="Lexend"/>
              </a:rPr>
              <a:t>*Data based on 202</a:t>
            </a:r>
            <a:r>
              <a:rPr i="1" lang="en-GB" sz="1050">
                <a:latin typeface="Lexend"/>
                <a:ea typeface="Lexend"/>
                <a:cs typeface="Lexend"/>
                <a:sym typeface="Lexend"/>
              </a:rPr>
              <a:t>4</a:t>
            </a:r>
            <a:r>
              <a:rPr i="1" lang="en-GB" sz="1050">
                <a:solidFill>
                  <a:srgbClr val="000000"/>
                </a:solidFill>
                <a:latin typeface="Lexend"/>
                <a:ea typeface="Lexend"/>
                <a:cs typeface="Lexend"/>
                <a:sym typeface="Lexend"/>
              </a:rPr>
              <a:t> In2STEM cohort.</a:t>
            </a:r>
            <a:endParaRPr>
              <a:latin typeface="Lexend"/>
              <a:ea typeface="Lexend"/>
              <a:cs typeface="Lexend"/>
              <a:sym typeface="Lexend"/>
            </a:endParaRPr>
          </a:p>
        </p:txBody>
      </p:sp>
      <p:pic>
        <p:nvPicPr>
          <p:cNvPr id="103" name="Google Shape;103;p18"/>
          <p:cNvPicPr preferRelativeResize="0"/>
          <p:nvPr/>
        </p:nvPicPr>
        <p:blipFill rotWithShape="1">
          <a:blip r:embed="rId3">
            <a:alphaModFix/>
          </a:blip>
          <a:srcRect b="0" l="0" r="0" t="0"/>
          <a:stretch/>
        </p:blipFill>
        <p:spPr>
          <a:xfrm>
            <a:off x="7752956" y="4726423"/>
            <a:ext cx="1221546" cy="333775"/>
          </a:xfrm>
          <a:prstGeom prst="rect">
            <a:avLst/>
          </a:prstGeom>
          <a:noFill/>
          <a:ln>
            <a:noFill/>
          </a:ln>
        </p:spPr>
      </p:pic>
      <p:pic>
        <p:nvPicPr>
          <p:cNvPr id="104" name="Google Shape;104;p18"/>
          <p:cNvPicPr preferRelativeResize="0"/>
          <p:nvPr/>
        </p:nvPicPr>
        <p:blipFill rotWithShape="1">
          <a:blip r:embed="rId4">
            <a:alphaModFix/>
          </a:blip>
          <a:srcRect b="15369" l="22361" r="23071" t="25102"/>
          <a:stretch/>
        </p:blipFill>
        <p:spPr>
          <a:xfrm>
            <a:off x="4142375" y="1243125"/>
            <a:ext cx="4619726" cy="314982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8" name="Shape 108"/>
        <p:cNvGrpSpPr/>
        <p:nvPr/>
      </p:nvGrpSpPr>
      <p:grpSpPr>
        <a:xfrm>
          <a:off x="0" y="0"/>
          <a:ext cx="0" cy="0"/>
          <a:chOff x="0" y="0"/>
          <a:chExt cx="0" cy="0"/>
        </a:xfrm>
      </p:grpSpPr>
      <p:sp>
        <p:nvSpPr>
          <p:cNvPr id="109" name="Google Shape;109;p19"/>
          <p:cNvSpPr txBox="1"/>
          <p:nvPr/>
        </p:nvSpPr>
        <p:spPr>
          <a:xfrm>
            <a:off x="1184100" y="1421600"/>
            <a:ext cx="6775800" cy="96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5900">
                <a:solidFill>
                  <a:schemeClr val="lt1"/>
                </a:solidFill>
                <a:latin typeface="Lexend"/>
                <a:ea typeface="Lexend"/>
                <a:cs typeface="Lexend"/>
                <a:sym typeface="Lexend"/>
              </a:rPr>
              <a:t>Our programmes</a:t>
            </a:r>
            <a:endParaRPr b="1" sz="5900">
              <a:solidFill>
                <a:schemeClr val="lt1"/>
              </a:solidFill>
              <a:latin typeface="Lexend"/>
              <a:ea typeface="Lexend"/>
              <a:cs typeface="Lexend"/>
              <a:sym typeface="Lexend"/>
            </a:endParaRPr>
          </a:p>
        </p:txBody>
      </p:sp>
      <p:pic>
        <p:nvPicPr>
          <p:cNvPr id="110" name="Google Shape;110;p19" title="In2careers Full White Logo for dark background (1).png"/>
          <p:cNvPicPr preferRelativeResize="0"/>
          <p:nvPr/>
        </p:nvPicPr>
        <p:blipFill>
          <a:blip r:embed="rId3">
            <a:alphaModFix/>
          </a:blip>
          <a:stretch>
            <a:fillRect/>
          </a:stretch>
        </p:blipFill>
        <p:spPr>
          <a:xfrm>
            <a:off x="5978250" y="3066449"/>
            <a:ext cx="2012314" cy="619000"/>
          </a:xfrm>
          <a:prstGeom prst="rect">
            <a:avLst/>
          </a:prstGeom>
          <a:noFill/>
          <a:ln>
            <a:noFill/>
          </a:ln>
        </p:spPr>
      </p:pic>
      <p:pic>
        <p:nvPicPr>
          <p:cNvPr id="111" name="Google Shape;111;p19"/>
          <p:cNvPicPr preferRelativeResize="0"/>
          <p:nvPr/>
        </p:nvPicPr>
        <p:blipFill rotWithShape="1">
          <a:blip r:embed="rId4">
            <a:alphaModFix/>
          </a:blip>
          <a:srcRect b="25378" l="55912" r="13600" t="55683"/>
          <a:stretch/>
        </p:blipFill>
        <p:spPr>
          <a:xfrm>
            <a:off x="3057819" y="2834387"/>
            <a:ext cx="2789870" cy="1083126"/>
          </a:xfrm>
          <a:prstGeom prst="rect">
            <a:avLst/>
          </a:prstGeom>
          <a:noFill/>
          <a:ln>
            <a:noFill/>
          </a:ln>
        </p:spPr>
      </p:pic>
      <p:pic>
        <p:nvPicPr>
          <p:cNvPr id="112" name="Google Shape;112;p19"/>
          <p:cNvPicPr preferRelativeResize="0"/>
          <p:nvPr/>
        </p:nvPicPr>
        <p:blipFill>
          <a:blip r:embed="rId5">
            <a:alphaModFix/>
          </a:blip>
          <a:stretch>
            <a:fillRect/>
          </a:stretch>
        </p:blipFill>
        <p:spPr>
          <a:xfrm>
            <a:off x="1153425" y="3090088"/>
            <a:ext cx="1742150" cy="619000"/>
          </a:xfrm>
          <a:prstGeom prst="rect">
            <a:avLst/>
          </a:prstGeom>
          <a:noFill/>
          <a:ln>
            <a:noFill/>
          </a:ln>
        </p:spPr>
      </p:pic>
      <p:sp>
        <p:nvSpPr>
          <p:cNvPr id="113" name="Google Shape;113;p19"/>
          <p:cNvSpPr/>
          <p:nvPr/>
        </p:nvSpPr>
        <p:spPr>
          <a:xfrm>
            <a:off x="1383075" y="2374350"/>
            <a:ext cx="793200" cy="216300"/>
          </a:xfrm>
          <a:prstGeom prst="rect">
            <a:avLst/>
          </a:prstGeom>
          <a:solidFill>
            <a:srgbClr val="F4D03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id="114" name="Google Shape;114;p19"/>
          <p:cNvPicPr preferRelativeResize="0"/>
          <p:nvPr/>
        </p:nvPicPr>
        <p:blipFill>
          <a:blip r:embed="rId6">
            <a:alphaModFix/>
          </a:blip>
          <a:stretch>
            <a:fillRect/>
          </a:stretch>
        </p:blipFill>
        <p:spPr>
          <a:xfrm>
            <a:off x="7799300" y="4708599"/>
            <a:ext cx="1223100" cy="333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p:nvPr/>
        </p:nvSpPr>
        <p:spPr>
          <a:xfrm>
            <a:off x="242703" y="22725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id="120" name="Google Shape;120;p20"/>
          <p:cNvPicPr preferRelativeResize="0"/>
          <p:nvPr/>
        </p:nvPicPr>
        <p:blipFill rotWithShape="1">
          <a:blip r:embed="rId3">
            <a:alphaModFix/>
          </a:blip>
          <a:srcRect b="0" l="0" r="0" t="0"/>
          <a:stretch/>
        </p:blipFill>
        <p:spPr>
          <a:xfrm>
            <a:off x="7752956" y="4726423"/>
            <a:ext cx="1221546" cy="333775"/>
          </a:xfrm>
          <a:prstGeom prst="rect">
            <a:avLst/>
          </a:prstGeom>
          <a:noFill/>
          <a:ln>
            <a:noFill/>
          </a:ln>
        </p:spPr>
      </p:pic>
      <p:pic>
        <p:nvPicPr>
          <p:cNvPr id="121" name="Google Shape;121;p20"/>
          <p:cNvPicPr preferRelativeResize="0"/>
          <p:nvPr/>
        </p:nvPicPr>
        <p:blipFill rotWithShape="1">
          <a:blip r:embed="rId4">
            <a:alphaModFix/>
          </a:blip>
          <a:srcRect b="36889" l="56335" r="14163" t="43910"/>
          <a:stretch/>
        </p:blipFill>
        <p:spPr>
          <a:xfrm>
            <a:off x="3968451" y="283500"/>
            <a:ext cx="2427749" cy="987549"/>
          </a:xfrm>
          <a:prstGeom prst="rect">
            <a:avLst/>
          </a:prstGeom>
          <a:noFill/>
          <a:ln>
            <a:noFill/>
          </a:ln>
        </p:spPr>
      </p:pic>
      <p:sp>
        <p:nvSpPr>
          <p:cNvPr id="122" name="Google Shape;122;p20"/>
          <p:cNvSpPr txBox="1"/>
          <p:nvPr/>
        </p:nvSpPr>
        <p:spPr>
          <a:xfrm>
            <a:off x="4084450" y="1581050"/>
            <a:ext cx="4680000" cy="892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500">
                <a:solidFill>
                  <a:schemeClr val="dk1"/>
                </a:solidFill>
                <a:latin typeface="Lexend"/>
                <a:ea typeface="Lexend"/>
                <a:cs typeface="Lexend"/>
                <a:sym typeface="Lexend"/>
              </a:rPr>
              <a:t>The In2STEM Programme is a </a:t>
            </a:r>
            <a:r>
              <a:rPr b="1" lang="en-GB" sz="1500">
                <a:solidFill>
                  <a:schemeClr val="dk1"/>
                </a:solidFill>
                <a:latin typeface="Lexend"/>
                <a:ea typeface="Lexend"/>
                <a:cs typeface="Lexend"/>
                <a:sym typeface="Lexend"/>
              </a:rPr>
              <a:t>two-month long</a:t>
            </a:r>
            <a:r>
              <a:rPr lang="en-GB" sz="1500">
                <a:solidFill>
                  <a:schemeClr val="dk1"/>
                </a:solidFill>
                <a:latin typeface="Lexend"/>
                <a:ea typeface="Lexend"/>
                <a:cs typeface="Lexend"/>
                <a:sym typeface="Lexend"/>
              </a:rPr>
              <a:t> programme for </a:t>
            </a:r>
            <a:r>
              <a:rPr b="1" lang="en-GB" sz="1500">
                <a:solidFill>
                  <a:schemeClr val="dk1"/>
                </a:solidFill>
                <a:latin typeface="Lexend"/>
                <a:ea typeface="Lexend"/>
                <a:cs typeface="Lexend"/>
                <a:sym typeface="Lexend"/>
              </a:rPr>
              <a:t>16-19 year olds</a:t>
            </a:r>
            <a:r>
              <a:rPr lang="en-GB" sz="1500">
                <a:solidFill>
                  <a:schemeClr val="dk1"/>
                </a:solidFill>
                <a:latin typeface="Lexend"/>
                <a:ea typeface="Lexend"/>
                <a:cs typeface="Lexend"/>
                <a:sym typeface="Lexend"/>
              </a:rPr>
              <a:t> that takes place in the summer of each year. </a:t>
            </a:r>
            <a:endParaRPr sz="1300">
              <a:solidFill>
                <a:schemeClr val="dk1"/>
              </a:solidFill>
              <a:latin typeface="Lexend"/>
              <a:ea typeface="Lexend"/>
              <a:cs typeface="Lexend"/>
              <a:sym typeface="Lexend"/>
            </a:endParaRPr>
          </a:p>
          <a:p>
            <a:pPr indent="0" lvl="0" marL="0" rtl="0" algn="l">
              <a:spcBef>
                <a:spcPts val="0"/>
              </a:spcBef>
              <a:spcAft>
                <a:spcPts val="0"/>
              </a:spcAft>
              <a:buNone/>
            </a:pPr>
            <a:r>
              <a:t/>
            </a:r>
            <a:endParaRPr sz="1300">
              <a:solidFill>
                <a:schemeClr val="lt1"/>
              </a:solidFill>
              <a:latin typeface="Lexend"/>
              <a:ea typeface="Lexend"/>
              <a:cs typeface="Lexend"/>
              <a:sym typeface="Lexend"/>
            </a:endParaRPr>
          </a:p>
        </p:txBody>
      </p:sp>
      <p:sp>
        <p:nvSpPr>
          <p:cNvPr id="123" name="Google Shape;123;p20"/>
          <p:cNvSpPr txBox="1"/>
          <p:nvPr/>
        </p:nvSpPr>
        <p:spPr>
          <a:xfrm>
            <a:off x="4084450" y="2703425"/>
            <a:ext cx="4575000" cy="13854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chemeClr val="dk1"/>
              </a:buClr>
              <a:buSzPts val="1100"/>
              <a:buFont typeface="Arial"/>
              <a:buNone/>
            </a:pPr>
            <a:r>
              <a:rPr lang="en-GB" sz="1500">
                <a:solidFill>
                  <a:schemeClr val="dk1"/>
                </a:solidFill>
                <a:latin typeface="Lexend"/>
                <a:ea typeface="Lexend"/>
                <a:cs typeface="Lexend"/>
                <a:sym typeface="Lexend"/>
              </a:rPr>
              <a:t>Opportunities include</a:t>
            </a:r>
            <a:r>
              <a:rPr lang="en-GB" sz="1500">
                <a:solidFill>
                  <a:schemeClr val="dk1"/>
                </a:solidFill>
                <a:latin typeface="Lexend"/>
                <a:ea typeface="Lexend"/>
                <a:cs typeface="Lexend"/>
                <a:sym typeface="Lexend"/>
              </a:rPr>
              <a:t>: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A one- to two-week in-person placement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Skills and employability workshops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Online careers panels</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Public engagement competitions</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lt1"/>
              </a:solidFill>
              <a:latin typeface="Lexend"/>
              <a:ea typeface="Lexend"/>
              <a:cs typeface="Lexend"/>
              <a:sym typeface="Lexend"/>
            </a:endParaRPr>
          </a:p>
        </p:txBody>
      </p:sp>
      <p:pic>
        <p:nvPicPr>
          <p:cNvPr id="124" name="Google Shape;124;p20"/>
          <p:cNvPicPr preferRelativeResize="0"/>
          <p:nvPr/>
        </p:nvPicPr>
        <p:blipFill rotWithShape="1">
          <a:blip r:embed="rId5">
            <a:alphaModFix/>
          </a:blip>
          <a:srcRect b="0" l="32392" r="18161" t="0"/>
          <a:stretch/>
        </p:blipFill>
        <p:spPr>
          <a:xfrm>
            <a:off x="0" y="0"/>
            <a:ext cx="3813048"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p:nvPr/>
        </p:nvSpPr>
        <p:spPr>
          <a:xfrm>
            <a:off x="241178" y="22725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id="130" name="Google Shape;130;p21"/>
          <p:cNvPicPr preferRelativeResize="0"/>
          <p:nvPr/>
        </p:nvPicPr>
        <p:blipFill rotWithShape="1">
          <a:blip r:embed="rId3">
            <a:alphaModFix/>
          </a:blip>
          <a:srcRect b="0" l="0" r="0" t="0"/>
          <a:stretch/>
        </p:blipFill>
        <p:spPr>
          <a:xfrm>
            <a:off x="7752956" y="4726423"/>
            <a:ext cx="1221546" cy="333775"/>
          </a:xfrm>
          <a:prstGeom prst="rect">
            <a:avLst/>
          </a:prstGeom>
          <a:noFill/>
          <a:ln>
            <a:noFill/>
          </a:ln>
        </p:spPr>
      </p:pic>
      <p:sp>
        <p:nvSpPr>
          <p:cNvPr id="131" name="Google Shape;131;p21"/>
          <p:cNvSpPr txBox="1"/>
          <p:nvPr/>
        </p:nvSpPr>
        <p:spPr>
          <a:xfrm>
            <a:off x="681750" y="1485000"/>
            <a:ext cx="7922700" cy="3170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b="1" lang="en-GB" sz="1500">
                <a:solidFill>
                  <a:schemeClr val="dk1"/>
                </a:solidFill>
                <a:latin typeface="Lexend"/>
                <a:ea typeface="Lexend"/>
                <a:cs typeface="Lexend"/>
                <a:sym typeface="Lexend"/>
              </a:rPr>
              <a:t>Host a placement: </a:t>
            </a:r>
            <a:r>
              <a:rPr lang="en-GB" sz="1500">
                <a:solidFill>
                  <a:schemeClr val="dk1"/>
                </a:solidFill>
                <a:latin typeface="Lexend"/>
                <a:ea typeface="Lexend"/>
                <a:cs typeface="Lexend"/>
                <a:sym typeface="Lexend"/>
              </a:rPr>
              <a:t>Share your insight and expertise with young people by hosting a 1-2 week summer work experience placement in 2025: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No prior experience needed - apply as an individual or co-host with colleagues!</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Applications are </a:t>
            </a:r>
            <a:r>
              <a:rPr b="1" lang="en-GB" sz="1500">
                <a:solidFill>
                  <a:schemeClr val="dk1"/>
                </a:solidFill>
                <a:latin typeface="Lexend"/>
                <a:ea typeface="Lexend"/>
                <a:cs typeface="Lexend"/>
                <a:sym typeface="Lexend"/>
              </a:rPr>
              <a:t>open NOW</a:t>
            </a:r>
            <a:r>
              <a:rPr b="1" lang="en-GB" sz="1500">
                <a:solidFill>
                  <a:schemeClr val="dk1"/>
                </a:solidFill>
                <a:latin typeface="Lexend"/>
                <a:ea typeface="Lexend"/>
                <a:cs typeface="Lexend"/>
                <a:sym typeface="Lexend"/>
              </a:rPr>
              <a:t>. </a:t>
            </a:r>
            <a:r>
              <a:rPr lang="en-GB" sz="1500">
                <a:solidFill>
                  <a:schemeClr val="dk1"/>
                </a:solidFill>
                <a:latin typeface="Lexend"/>
                <a:ea typeface="Lexend"/>
                <a:cs typeface="Lexend"/>
                <a:sym typeface="Lexend"/>
              </a:rPr>
              <a:t>To find out more, visit our website or sign up to a free information session. </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a:p>
            <a:pPr indent="0" lvl="0" marL="0" rtl="0" algn="l">
              <a:spcBef>
                <a:spcPts val="0"/>
              </a:spcBef>
              <a:spcAft>
                <a:spcPts val="0"/>
              </a:spcAft>
              <a:buNone/>
            </a:pPr>
            <a:r>
              <a:rPr b="1" lang="en-GB" sz="1500">
                <a:solidFill>
                  <a:schemeClr val="dk1"/>
                </a:solidFill>
                <a:latin typeface="Lexend"/>
                <a:ea typeface="Lexend"/>
                <a:cs typeface="Lexend"/>
                <a:sym typeface="Lexend"/>
              </a:rPr>
              <a:t>Take part in a workshop or careers panel: </a:t>
            </a:r>
            <a:r>
              <a:rPr lang="en-GB" sz="1500">
                <a:solidFill>
                  <a:schemeClr val="dk1"/>
                </a:solidFill>
                <a:latin typeface="Lexend"/>
                <a:ea typeface="Lexend"/>
                <a:cs typeface="Lexend"/>
                <a:sym typeface="Lexend"/>
              </a:rPr>
              <a:t>Share your skills or career stories in an online webinar next summer. Contact hosts@in2scienceuk.org with your ideas!</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500">
              <a:solidFill>
                <a:schemeClr val="dk1"/>
              </a:solidFill>
              <a:latin typeface="Lexend"/>
              <a:ea typeface="Lexend"/>
              <a:cs typeface="Lexend"/>
              <a:sym typeface="Lexend"/>
            </a:endParaRPr>
          </a:p>
          <a:p>
            <a:pPr indent="0" lvl="0" marL="0" rtl="0" algn="l">
              <a:spcBef>
                <a:spcPts val="0"/>
              </a:spcBef>
              <a:spcAft>
                <a:spcPts val="0"/>
              </a:spcAft>
              <a:buNone/>
            </a:pPr>
            <a:r>
              <a:rPr b="1" lang="en-GB" sz="1500">
                <a:solidFill>
                  <a:schemeClr val="dk1"/>
                </a:solidFill>
                <a:latin typeface="Lexend"/>
                <a:ea typeface="Lexend"/>
                <a:cs typeface="Lexend"/>
                <a:sym typeface="Lexend"/>
              </a:rPr>
              <a:t>Help fund In2STEM: </a:t>
            </a:r>
            <a:r>
              <a:rPr lang="en-GB" sz="1500">
                <a:solidFill>
                  <a:schemeClr val="dk1"/>
                </a:solidFill>
                <a:latin typeface="Lexend"/>
                <a:ea typeface="Lexend"/>
                <a:cs typeface="Lexend"/>
                <a:sym typeface="Lexend"/>
              </a:rPr>
              <a:t>We rely on external funding to deliver our programmes. Donate today or sponsor participants - your funding can be </a:t>
            </a:r>
            <a:r>
              <a:rPr lang="en-GB" sz="1500">
                <a:solidFill>
                  <a:schemeClr val="dk1"/>
                </a:solidFill>
                <a:latin typeface="Lexend"/>
                <a:ea typeface="Lexend"/>
                <a:cs typeface="Lexend"/>
                <a:sym typeface="Lexend"/>
              </a:rPr>
              <a:t>specifically allocated to support</a:t>
            </a:r>
            <a:r>
              <a:rPr lang="en-GB" sz="1500">
                <a:solidFill>
                  <a:schemeClr val="dk1"/>
                </a:solidFill>
                <a:latin typeface="Lexend"/>
                <a:ea typeface="Lexend"/>
                <a:cs typeface="Lexend"/>
                <a:sym typeface="Lexend"/>
              </a:rPr>
              <a:t> young people interested in your field/from your location!</a:t>
            </a:r>
            <a:endParaRPr sz="1500">
              <a:solidFill>
                <a:schemeClr val="dk1"/>
              </a:solidFill>
              <a:latin typeface="Lexend"/>
              <a:ea typeface="Lexend"/>
              <a:cs typeface="Lexend"/>
              <a:sym typeface="Lexend"/>
            </a:endParaRPr>
          </a:p>
          <a:p>
            <a:pPr indent="0" lvl="0" marL="0" rtl="0" algn="l">
              <a:spcBef>
                <a:spcPts val="0"/>
              </a:spcBef>
              <a:spcAft>
                <a:spcPts val="0"/>
              </a:spcAft>
              <a:buNone/>
            </a:pPr>
            <a:r>
              <a:t/>
            </a:r>
            <a:endParaRPr sz="1300">
              <a:solidFill>
                <a:schemeClr val="dk1"/>
              </a:solidFill>
              <a:latin typeface="Lexend"/>
              <a:ea typeface="Lexend"/>
              <a:cs typeface="Lexend"/>
              <a:sym typeface="Lexend"/>
            </a:endParaRPr>
          </a:p>
          <a:p>
            <a:pPr indent="0" lvl="0" marL="0" rtl="0" algn="l">
              <a:spcBef>
                <a:spcPts val="0"/>
              </a:spcBef>
              <a:spcAft>
                <a:spcPts val="0"/>
              </a:spcAft>
              <a:buNone/>
            </a:pPr>
            <a:r>
              <a:t/>
            </a:r>
            <a:endParaRPr sz="1300">
              <a:solidFill>
                <a:schemeClr val="lt1"/>
              </a:solidFill>
              <a:latin typeface="Lexend"/>
              <a:ea typeface="Lexend"/>
              <a:cs typeface="Lexend"/>
              <a:sym typeface="Lexend"/>
            </a:endParaRPr>
          </a:p>
        </p:txBody>
      </p:sp>
      <p:grpSp>
        <p:nvGrpSpPr>
          <p:cNvPr id="132" name="Google Shape;132;p21"/>
          <p:cNvGrpSpPr/>
          <p:nvPr/>
        </p:nvGrpSpPr>
        <p:grpSpPr>
          <a:xfrm>
            <a:off x="526800" y="367088"/>
            <a:ext cx="7347600" cy="847776"/>
            <a:chOff x="232350" y="353388"/>
            <a:chExt cx="7347600" cy="847776"/>
          </a:xfrm>
        </p:grpSpPr>
        <p:sp>
          <p:nvSpPr>
            <p:cNvPr id="133" name="Google Shape;133;p21"/>
            <p:cNvSpPr txBox="1"/>
            <p:nvPr/>
          </p:nvSpPr>
          <p:spPr>
            <a:xfrm>
              <a:off x="232350" y="423275"/>
              <a:ext cx="73476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400">
                  <a:solidFill>
                    <a:schemeClr val="dk1"/>
                  </a:solidFill>
                  <a:latin typeface="Lexend"/>
                  <a:ea typeface="Lexend"/>
                  <a:cs typeface="Lexend"/>
                  <a:sym typeface="Lexend"/>
                </a:rPr>
                <a:t>How can you support               ?</a:t>
              </a:r>
              <a:endParaRPr b="1" sz="3400">
                <a:solidFill>
                  <a:schemeClr val="dk1"/>
                </a:solidFill>
                <a:latin typeface="Lexend"/>
                <a:ea typeface="Lexend"/>
                <a:cs typeface="Lexend"/>
                <a:sym typeface="Lexend"/>
              </a:endParaRPr>
            </a:p>
          </p:txBody>
        </p:sp>
        <p:pic>
          <p:nvPicPr>
            <p:cNvPr id="134" name="Google Shape;134;p21"/>
            <p:cNvPicPr preferRelativeResize="0"/>
            <p:nvPr/>
          </p:nvPicPr>
          <p:blipFill rotWithShape="1">
            <a:blip r:embed="rId4">
              <a:alphaModFix/>
            </a:blip>
            <a:srcRect b="36889" l="56335" r="14163" t="43910"/>
            <a:stretch/>
          </p:blipFill>
          <p:spPr>
            <a:xfrm>
              <a:off x="5020400" y="353388"/>
              <a:ext cx="2084131" cy="847776"/>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p:nvPr/>
        </p:nvSpPr>
        <p:spPr>
          <a:xfrm>
            <a:off x="242703" y="227254"/>
            <a:ext cx="8658600" cy="4689000"/>
          </a:xfrm>
          <a:prstGeom prst="rect">
            <a:avLst/>
          </a:prstGeom>
          <a:solidFill>
            <a:srgbClr val="F5F8F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40" name="Google Shape;140;p22"/>
          <p:cNvSpPr txBox="1"/>
          <p:nvPr/>
        </p:nvSpPr>
        <p:spPr>
          <a:xfrm>
            <a:off x="518300" y="1270150"/>
            <a:ext cx="4863000" cy="892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500">
                <a:solidFill>
                  <a:schemeClr val="dk1"/>
                </a:solidFill>
                <a:latin typeface="Lexend"/>
                <a:ea typeface="Lexend"/>
                <a:cs typeface="Lexend"/>
                <a:sym typeface="Lexend"/>
              </a:rPr>
              <a:t>In2research is </a:t>
            </a:r>
            <a:r>
              <a:rPr b="1" lang="en-GB" sz="1500">
                <a:solidFill>
                  <a:schemeClr val="dk1"/>
                </a:solidFill>
                <a:latin typeface="Lexend"/>
                <a:ea typeface="Lexend"/>
                <a:cs typeface="Lexend"/>
                <a:sym typeface="Lexend"/>
              </a:rPr>
              <a:t>a year-long programme</a:t>
            </a:r>
            <a:r>
              <a:rPr lang="en-GB" sz="1500">
                <a:solidFill>
                  <a:schemeClr val="dk1"/>
                </a:solidFill>
                <a:latin typeface="Lexend"/>
                <a:ea typeface="Lexend"/>
                <a:cs typeface="Lexend"/>
                <a:sym typeface="Lexend"/>
              </a:rPr>
              <a:t> designed to enhance access to postgraduate research degrees and career opportunities.</a:t>
            </a:r>
            <a:endParaRPr sz="1300">
              <a:solidFill>
                <a:schemeClr val="dk1"/>
              </a:solidFill>
              <a:latin typeface="Lexend"/>
              <a:ea typeface="Lexend"/>
              <a:cs typeface="Lexend"/>
              <a:sym typeface="Lexend"/>
            </a:endParaRPr>
          </a:p>
          <a:p>
            <a:pPr indent="0" lvl="0" marL="0" rtl="0" algn="l">
              <a:spcBef>
                <a:spcPts val="0"/>
              </a:spcBef>
              <a:spcAft>
                <a:spcPts val="0"/>
              </a:spcAft>
              <a:buNone/>
            </a:pPr>
            <a:r>
              <a:t/>
            </a:r>
            <a:endParaRPr sz="1300">
              <a:solidFill>
                <a:schemeClr val="lt1"/>
              </a:solidFill>
              <a:latin typeface="Lexend"/>
              <a:ea typeface="Lexend"/>
              <a:cs typeface="Lexend"/>
              <a:sym typeface="Lexend"/>
            </a:endParaRPr>
          </a:p>
        </p:txBody>
      </p:sp>
      <p:sp>
        <p:nvSpPr>
          <p:cNvPr id="141" name="Google Shape;141;p22"/>
          <p:cNvSpPr txBox="1"/>
          <p:nvPr/>
        </p:nvSpPr>
        <p:spPr>
          <a:xfrm>
            <a:off x="518300" y="2176925"/>
            <a:ext cx="4753200" cy="18471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500">
                <a:solidFill>
                  <a:schemeClr val="dk1"/>
                </a:solidFill>
                <a:latin typeface="Lexend"/>
                <a:ea typeface="Lexend"/>
                <a:cs typeface="Lexend"/>
                <a:sym typeface="Lexend"/>
              </a:rPr>
              <a:t>This </a:t>
            </a:r>
            <a:r>
              <a:rPr lang="en-GB" sz="1500">
                <a:solidFill>
                  <a:schemeClr val="dk1"/>
                </a:solidFill>
                <a:latin typeface="Lexend"/>
                <a:ea typeface="Lexend"/>
                <a:cs typeface="Lexend"/>
                <a:sym typeface="Lexend"/>
              </a:rPr>
              <a:t>includes: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A full-time 8-week summer research placements at a top university supported by a tax-free stipend exceeding £3,000</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Online workshops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Mentoring sessions with a subject-specific researcher </a:t>
            </a:r>
            <a:endParaRPr sz="1500">
              <a:solidFill>
                <a:schemeClr val="dk1"/>
              </a:solidFill>
              <a:latin typeface="Lexend"/>
              <a:ea typeface="Lexend"/>
              <a:cs typeface="Lexend"/>
              <a:sym typeface="Lexend"/>
            </a:endParaRPr>
          </a:p>
          <a:p>
            <a:pPr indent="-323850" lvl="0" marL="457200" rtl="0" algn="l">
              <a:spcBef>
                <a:spcPts val="0"/>
              </a:spcBef>
              <a:spcAft>
                <a:spcPts val="0"/>
              </a:spcAft>
              <a:buClr>
                <a:schemeClr val="dk1"/>
              </a:buClr>
              <a:buSzPts val="1500"/>
              <a:buFont typeface="Lexend"/>
              <a:buChar char="●"/>
            </a:pPr>
            <a:r>
              <a:rPr lang="en-GB" sz="1500">
                <a:solidFill>
                  <a:schemeClr val="dk1"/>
                </a:solidFill>
                <a:latin typeface="Lexend"/>
                <a:ea typeface="Lexend"/>
                <a:cs typeface="Lexend"/>
                <a:sym typeface="Lexend"/>
              </a:rPr>
              <a:t>In-person away days in London </a:t>
            </a:r>
            <a:endParaRPr sz="1500">
              <a:solidFill>
                <a:schemeClr val="lt1"/>
              </a:solidFill>
              <a:latin typeface="Lexend"/>
              <a:ea typeface="Lexend"/>
              <a:cs typeface="Lexend"/>
              <a:sym typeface="Lexend"/>
            </a:endParaRPr>
          </a:p>
        </p:txBody>
      </p:sp>
      <p:pic>
        <p:nvPicPr>
          <p:cNvPr id="142" name="Google Shape;142;p22"/>
          <p:cNvPicPr preferRelativeResize="0"/>
          <p:nvPr/>
        </p:nvPicPr>
        <p:blipFill>
          <a:blip r:embed="rId3">
            <a:alphaModFix/>
          </a:blip>
          <a:stretch>
            <a:fillRect/>
          </a:stretch>
        </p:blipFill>
        <p:spPr>
          <a:xfrm>
            <a:off x="518300" y="395950"/>
            <a:ext cx="2749625" cy="710075"/>
          </a:xfrm>
          <a:prstGeom prst="rect">
            <a:avLst/>
          </a:prstGeom>
          <a:noFill/>
          <a:ln>
            <a:noFill/>
          </a:ln>
        </p:spPr>
      </p:pic>
      <p:pic>
        <p:nvPicPr>
          <p:cNvPr id="143" name="Google Shape;143;p22"/>
          <p:cNvPicPr preferRelativeResize="0"/>
          <p:nvPr/>
        </p:nvPicPr>
        <p:blipFill rotWithShape="1">
          <a:blip r:embed="rId4">
            <a:alphaModFix/>
          </a:blip>
          <a:srcRect b="21451" l="56147" r="24372" t="34280"/>
          <a:stretch/>
        </p:blipFill>
        <p:spPr>
          <a:xfrm>
            <a:off x="5536050" y="0"/>
            <a:ext cx="3621677" cy="5143500"/>
          </a:xfrm>
          <a:prstGeom prst="rect">
            <a:avLst/>
          </a:prstGeom>
          <a:noFill/>
          <a:ln>
            <a:noFill/>
          </a:ln>
        </p:spPr>
      </p:pic>
      <p:pic>
        <p:nvPicPr>
          <p:cNvPr id="144" name="Google Shape;144;p22"/>
          <p:cNvPicPr preferRelativeResize="0"/>
          <p:nvPr/>
        </p:nvPicPr>
        <p:blipFill>
          <a:blip r:embed="rId5">
            <a:alphaModFix/>
          </a:blip>
          <a:stretch>
            <a:fillRect/>
          </a:stretch>
        </p:blipFill>
        <p:spPr>
          <a:xfrm>
            <a:off x="7799300" y="4708599"/>
            <a:ext cx="1223100" cy="333775"/>
          </a:xfrm>
          <a:prstGeom prst="rect">
            <a:avLst/>
          </a:prstGeom>
          <a:noFill/>
          <a:ln>
            <a:noFill/>
          </a:ln>
        </p:spPr>
      </p:pic>
      <p:sp>
        <p:nvSpPr>
          <p:cNvPr id="145" name="Google Shape;145;p22"/>
          <p:cNvSpPr txBox="1"/>
          <p:nvPr/>
        </p:nvSpPr>
        <p:spPr>
          <a:xfrm>
            <a:off x="518300" y="4254450"/>
            <a:ext cx="4451400" cy="661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500">
                <a:solidFill>
                  <a:schemeClr val="dk1"/>
                </a:solidFill>
                <a:latin typeface="Lexend"/>
                <a:ea typeface="Lexend"/>
                <a:cs typeface="Lexend"/>
                <a:sym typeface="Lexend"/>
              </a:rPr>
              <a:t>We are piloting In2research for the first time in Glasgow this year!</a:t>
            </a:r>
            <a:endParaRPr sz="1300">
              <a:solidFill>
                <a:schemeClr val="dk1"/>
              </a:solidFill>
              <a:latin typeface="Lexend"/>
              <a:ea typeface="Lexend"/>
              <a:cs typeface="Lexend"/>
              <a:sym typeface="Lexend"/>
            </a:endParaRPr>
          </a:p>
          <a:p>
            <a:pPr indent="0" lvl="0" marL="0" rtl="0" algn="l">
              <a:spcBef>
                <a:spcPts val="0"/>
              </a:spcBef>
              <a:spcAft>
                <a:spcPts val="0"/>
              </a:spcAft>
              <a:buNone/>
            </a:pPr>
            <a:r>
              <a:t/>
            </a:r>
            <a:endParaRPr sz="1300">
              <a:solidFill>
                <a:schemeClr val="lt1"/>
              </a:solidFill>
              <a:latin typeface="Lexend"/>
              <a:ea typeface="Lexend"/>
              <a:cs typeface="Lexend"/>
              <a:sym typeface="Lexen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